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9" r:id="rId4"/>
    <p:sldId id="260" r:id="rId5"/>
    <p:sldId id="315" r:id="rId6"/>
    <p:sldId id="340" r:id="rId7"/>
    <p:sldId id="316" r:id="rId8"/>
    <p:sldId id="337" r:id="rId9"/>
    <p:sldId id="338" r:id="rId10"/>
    <p:sldId id="339" r:id="rId11"/>
    <p:sldId id="352" r:id="rId12"/>
    <p:sldId id="351" r:id="rId13"/>
    <p:sldId id="350" r:id="rId14"/>
    <p:sldId id="353" r:id="rId15"/>
    <p:sldId id="341" r:id="rId16"/>
    <p:sldId id="261" r:id="rId17"/>
    <p:sldId id="343" r:id="rId18"/>
    <p:sldId id="344" r:id="rId19"/>
    <p:sldId id="348" r:id="rId20"/>
    <p:sldId id="349" r:id="rId21"/>
    <p:sldId id="346" r:id="rId22"/>
    <p:sldId id="347" r:id="rId23"/>
    <p:sldId id="3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3" autoAdjust="0"/>
    <p:restoredTop sz="94660"/>
  </p:normalViewPr>
  <p:slideViewPr>
    <p:cSldViewPr snapToGrid="0">
      <p:cViewPr varScale="1">
        <p:scale>
          <a:sx n="45" d="100"/>
          <a:sy n="45" d="100"/>
        </p:scale>
        <p:origin x="48" y="1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16306-CAAC-4B07-B82A-601BA9FF8A4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AEDD0ED-612E-4E48-9A5A-6D6CA3D58949}">
      <dgm:prSet/>
      <dgm:spPr/>
      <dgm:t>
        <a:bodyPr/>
        <a:lstStyle/>
        <a:p>
          <a:r>
            <a:rPr lang="en-US"/>
            <a:t>Welcome</a:t>
          </a:r>
        </a:p>
      </dgm:t>
    </dgm:pt>
    <dgm:pt modelId="{05E29275-0AE5-4789-B78C-1827668DD080}" type="parTrans" cxnId="{BB8551BB-DF91-4403-A81E-11441E37DB72}">
      <dgm:prSet/>
      <dgm:spPr/>
      <dgm:t>
        <a:bodyPr/>
        <a:lstStyle/>
        <a:p>
          <a:endParaRPr lang="en-US"/>
        </a:p>
      </dgm:t>
    </dgm:pt>
    <dgm:pt modelId="{D4952B77-1412-4E93-801D-53E8FFAAC4C8}" type="sibTrans" cxnId="{BB8551BB-DF91-4403-A81E-11441E37DB72}">
      <dgm:prSet/>
      <dgm:spPr/>
      <dgm:t>
        <a:bodyPr/>
        <a:lstStyle/>
        <a:p>
          <a:endParaRPr lang="en-US"/>
        </a:p>
      </dgm:t>
    </dgm:pt>
    <dgm:pt modelId="{F7FD1AEB-916E-4649-98C0-CAD0F7C39772}">
      <dgm:prSet/>
      <dgm:spPr/>
      <dgm:t>
        <a:bodyPr/>
        <a:lstStyle/>
        <a:p>
          <a:r>
            <a:rPr lang="en-US"/>
            <a:t>SERCC/mobile crisis updates</a:t>
          </a:r>
        </a:p>
      </dgm:t>
    </dgm:pt>
    <dgm:pt modelId="{CA189B5F-52BE-4E75-AD2B-68A7096D5FC6}" type="parTrans" cxnId="{70394B01-A22C-45C2-B1D0-7282B2907DB8}">
      <dgm:prSet/>
      <dgm:spPr/>
      <dgm:t>
        <a:bodyPr/>
        <a:lstStyle/>
        <a:p>
          <a:endParaRPr lang="en-US"/>
        </a:p>
      </dgm:t>
    </dgm:pt>
    <dgm:pt modelId="{8ADED0AE-F21F-4870-86FB-0332FEB1C073}" type="sibTrans" cxnId="{70394B01-A22C-45C2-B1D0-7282B2907DB8}">
      <dgm:prSet/>
      <dgm:spPr/>
      <dgm:t>
        <a:bodyPr/>
        <a:lstStyle/>
        <a:p>
          <a:endParaRPr lang="en-US"/>
        </a:p>
      </dgm:t>
    </dgm:pt>
    <dgm:pt modelId="{CAE57C40-CDC0-4E61-8BFE-4D36060A4B66}">
      <dgm:prSet/>
      <dgm:spPr/>
      <dgm:t>
        <a:bodyPr/>
        <a:lstStyle/>
        <a:p>
          <a:r>
            <a:rPr lang="en-US"/>
            <a:t>Suicide Prevention work </a:t>
          </a:r>
        </a:p>
      </dgm:t>
    </dgm:pt>
    <dgm:pt modelId="{6F439E4D-831F-4AAA-ACE1-2E7CF14DDF8A}" type="parTrans" cxnId="{E203463B-1AA1-4099-BB8A-8DCA60B06F68}">
      <dgm:prSet/>
      <dgm:spPr/>
      <dgm:t>
        <a:bodyPr/>
        <a:lstStyle/>
        <a:p>
          <a:endParaRPr lang="en-US"/>
        </a:p>
      </dgm:t>
    </dgm:pt>
    <dgm:pt modelId="{333B43AB-2101-466A-8CFA-747696B63999}" type="sibTrans" cxnId="{E203463B-1AA1-4099-BB8A-8DCA60B06F68}">
      <dgm:prSet/>
      <dgm:spPr/>
      <dgm:t>
        <a:bodyPr/>
        <a:lstStyle/>
        <a:p>
          <a:endParaRPr lang="en-US"/>
        </a:p>
      </dgm:t>
    </dgm:pt>
    <dgm:pt modelId="{BA9FC6CD-8102-4AD4-BC37-B17C7CA4DEF5}">
      <dgm:prSet/>
      <dgm:spPr/>
      <dgm:t>
        <a:bodyPr/>
        <a:lstStyle/>
        <a:p>
          <a:r>
            <a:rPr lang="en-US"/>
            <a:t>MDH workgroup</a:t>
          </a:r>
        </a:p>
      </dgm:t>
    </dgm:pt>
    <dgm:pt modelId="{7E0CD03B-8AC3-4158-855F-335B731AF4CC}" type="parTrans" cxnId="{68F19209-0803-4734-B19C-5549D28AE4F9}">
      <dgm:prSet/>
      <dgm:spPr/>
      <dgm:t>
        <a:bodyPr/>
        <a:lstStyle/>
        <a:p>
          <a:endParaRPr lang="en-US"/>
        </a:p>
      </dgm:t>
    </dgm:pt>
    <dgm:pt modelId="{E5A384BA-8A1F-4966-AFF6-0246F9E96205}" type="sibTrans" cxnId="{68F19209-0803-4734-B19C-5549D28AE4F9}">
      <dgm:prSet/>
      <dgm:spPr/>
      <dgm:t>
        <a:bodyPr/>
        <a:lstStyle/>
        <a:p>
          <a:endParaRPr lang="en-US"/>
        </a:p>
      </dgm:t>
    </dgm:pt>
    <dgm:pt modelId="{748CAEBB-0781-4322-80B0-1EEF7F55894E}">
      <dgm:prSet/>
      <dgm:spPr/>
      <dgm:t>
        <a:bodyPr/>
        <a:lstStyle/>
        <a:p>
          <a:r>
            <a:rPr lang="en-US"/>
            <a:t>Data Reports</a:t>
          </a:r>
        </a:p>
      </dgm:t>
    </dgm:pt>
    <dgm:pt modelId="{A81501C3-7E45-4DE4-B039-87568457DFBD}" type="parTrans" cxnId="{485712BC-8B41-42F1-B740-A6DE71EC4A0F}">
      <dgm:prSet/>
      <dgm:spPr/>
      <dgm:t>
        <a:bodyPr/>
        <a:lstStyle/>
        <a:p>
          <a:endParaRPr lang="en-US"/>
        </a:p>
      </dgm:t>
    </dgm:pt>
    <dgm:pt modelId="{1B6374B7-4B5E-4DE2-B2C2-90E610CA218B}" type="sibTrans" cxnId="{485712BC-8B41-42F1-B740-A6DE71EC4A0F}">
      <dgm:prSet/>
      <dgm:spPr/>
      <dgm:t>
        <a:bodyPr/>
        <a:lstStyle/>
        <a:p>
          <a:endParaRPr lang="en-US"/>
        </a:p>
      </dgm:t>
    </dgm:pt>
    <dgm:pt modelId="{B7B3EB07-2458-45BD-B51B-9A77926BA58D}">
      <dgm:prSet/>
      <dgm:spPr/>
      <dgm:t>
        <a:bodyPr/>
        <a:lstStyle/>
        <a:p>
          <a:r>
            <a:rPr lang="en-US"/>
            <a:t>Direct Care and Treatment </a:t>
          </a:r>
        </a:p>
      </dgm:t>
    </dgm:pt>
    <dgm:pt modelId="{55687B9D-4FE2-4D20-A2BC-FD8312F42DC8}" type="parTrans" cxnId="{050CF0F9-2C5C-485A-82F1-0F2FCC229767}">
      <dgm:prSet/>
      <dgm:spPr/>
      <dgm:t>
        <a:bodyPr/>
        <a:lstStyle/>
        <a:p>
          <a:endParaRPr lang="en-US"/>
        </a:p>
      </dgm:t>
    </dgm:pt>
    <dgm:pt modelId="{5242E4EE-F680-42ED-8CB0-AD32C45A3B81}" type="sibTrans" cxnId="{050CF0F9-2C5C-485A-82F1-0F2FCC229767}">
      <dgm:prSet/>
      <dgm:spPr/>
      <dgm:t>
        <a:bodyPr/>
        <a:lstStyle/>
        <a:p>
          <a:endParaRPr lang="en-US"/>
        </a:p>
      </dgm:t>
    </dgm:pt>
    <dgm:pt modelId="{3073C4B7-BADD-4098-AE84-E52BE0830FB0}">
      <dgm:prSet/>
      <dgm:spPr/>
      <dgm:t>
        <a:bodyPr/>
        <a:lstStyle/>
        <a:p>
          <a:r>
            <a:rPr lang="en-US" dirty="0"/>
            <a:t>MHIS reports </a:t>
          </a:r>
        </a:p>
      </dgm:t>
    </dgm:pt>
    <dgm:pt modelId="{118D0F68-D241-464E-BFAC-8A14E9FFEBB6}" type="parTrans" cxnId="{95F3EC83-3637-4247-988F-00EC2862F007}">
      <dgm:prSet/>
      <dgm:spPr/>
      <dgm:t>
        <a:bodyPr/>
        <a:lstStyle/>
        <a:p>
          <a:endParaRPr lang="en-US"/>
        </a:p>
      </dgm:t>
    </dgm:pt>
    <dgm:pt modelId="{0755911F-78B6-4258-B28E-332EAC6853A2}" type="sibTrans" cxnId="{95F3EC83-3637-4247-988F-00EC2862F007}">
      <dgm:prSet/>
      <dgm:spPr/>
      <dgm:t>
        <a:bodyPr/>
        <a:lstStyle/>
        <a:p>
          <a:endParaRPr lang="en-US"/>
        </a:p>
      </dgm:t>
    </dgm:pt>
    <dgm:pt modelId="{9A26B4FB-92B6-4F3C-BEEB-C528C87F1108}">
      <dgm:prSet/>
      <dgm:spPr/>
      <dgm:t>
        <a:bodyPr/>
        <a:lstStyle/>
        <a:p>
          <a:r>
            <a:rPr lang="en-US"/>
            <a:t>Strategic Planning Goals</a:t>
          </a:r>
        </a:p>
      </dgm:t>
    </dgm:pt>
    <dgm:pt modelId="{1EF16344-AA76-47F8-8E0F-7D234536C9F9}" type="parTrans" cxnId="{D267CDEC-BEE8-422B-ACF0-FE4CA78D2F2A}">
      <dgm:prSet/>
      <dgm:spPr/>
      <dgm:t>
        <a:bodyPr/>
        <a:lstStyle/>
        <a:p>
          <a:endParaRPr lang="en-US"/>
        </a:p>
      </dgm:t>
    </dgm:pt>
    <dgm:pt modelId="{60CD3E8D-4FA5-4510-8245-766D9C747C09}" type="sibTrans" cxnId="{D267CDEC-BEE8-422B-ACF0-FE4CA78D2F2A}">
      <dgm:prSet/>
      <dgm:spPr/>
      <dgm:t>
        <a:bodyPr/>
        <a:lstStyle/>
        <a:p>
          <a:endParaRPr lang="en-US"/>
        </a:p>
      </dgm:t>
    </dgm:pt>
    <dgm:pt modelId="{44D0920B-AD26-474E-8C32-B07827D06FF7}">
      <dgm:prSet/>
      <dgm:spPr/>
      <dgm:t>
        <a:bodyPr/>
        <a:lstStyle/>
        <a:p>
          <a:r>
            <a:rPr lang="en-US"/>
            <a:t>Budget</a:t>
          </a:r>
        </a:p>
      </dgm:t>
    </dgm:pt>
    <dgm:pt modelId="{58D6A374-83F5-4BEA-822E-FAEB0CA98A20}" type="parTrans" cxnId="{964DD3DE-1746-4D85-B8EE-AF0865374FEC}">
      <dgm:prSet/>
      <dgm:spPr/>
      <dgm:t>
        <a:bodyPr/>
        <a:lstStyle/>
        <a:p>
          <a:endParaRPr lang="en-US"/>
        </a:p>
      </dgm:t>
    </dgm:pt>
    <dgm:pt modelId="{C20F6CCD-8DAE-4FCC-92F1-CDFACC7BFD5B}" type="sibTrans" cxnId="{964DD3DE-1746-4D85-B8EE-AF0865374FEC}">
      <dgm:prSet/>
      <dgm:spPr/>
      <dgm:t>
        <a:bodyPr/>
        <a:lstStyle/>
        <a:p>
          <a:endParaRPr lang="en-US"/>
        </a:p>
      </dgm:t>
    </dgm:pt>
    <dgm:pt modelId="{AAC25775-A92A-407E-9B23-A0D1B17090E9}">
      <dgm:prSet/>
      <dgm:spPr/>
      <dgm:t>
        <a:bodyPr/>
        <a:lstStyle/>
        <a:p>
          <a:r>
            <a:rPr lang="en-US" dirty="0"/>
            <a:t>Grant Management Documents</a:t>
          </a:r>
        </a:p>
      </dgm:t>
    </dgm:pt>
    <dgm:pt modelId="{80197254-0ACA-4395-A4D9-74D1C7185956}" type="parTrans" cxnId="{08529545-5C97-4875-9215-5A0FDC43F697}">
      <dgm:prSet/>
      <dgm:spPr/>
      <dgm:t>
        <a:bodyPr/>
        <a:lstStyle/>
        <a:p>
          <a:endParaRPr lang="en-US"/>
        </a:p>
      </dgm:t>
    </dgm:pt>
    <dgm:pt modelId="{FA8F66A6-1ED4-4C2E-99CB-D9C047453B97}" type="sibTrans" cxnId="{08529545-5C97-4875-9215-5A0FDC43F697}">
      <dgm:prSet/>
      <dgm:spPr/>
      <dgm:t>
        <a:bodyPr/>
        <a:lstStyle/>
        <a:p>
          <a:endParaRPr lang="en-US"/>
        </a:p>
      </dgm:t>
    </dgm:pt>
    <dgm:pt modelId="{35D5413D-38B1-4FA7-9918-7A00D3EF0FF7}">
      <dgm:prSet/>
      <dgm:spPr/>
      <dgm:t>
        <a:bodyPr/>
        <a:lstStyle/>
        <a:p>
          <a:r>
            <a:rPr lang="en-US"/>
            <a:t>DHS AMHI reform updates</a:t>
          </a:r>
        </a:p>
      </dgm:t>
    </dgm:pt>
    <dgm:pt modelId="{BE56B4EA-3086-49F1-9FE4-68A5D500DB36}" type="parTrans" cxnId="{31D95164-291D-4371-A2DB-94F8D7B0ECDC}">
      <dgm:prSet/>
      <dgm:spPr/>
      <dgm:t>
        <a:bodyPr/>
        <a:lstStyle/>
        <a:p>
          <a:endParaRPr lang="en-US"/>
        </a:p>
      </dgm:t>
    </dgm:pt>
    <dgm:pt modelId="{3EF5FA04-DFF5-4E8E-80A8-2B23C8DA9ACA}" type="sibTrans" cxnId="{31D95164-291D-4371-A2DB-94F8D7B0ECDC}">
      <dgm:prSet/>
      <dgm:spPr/>
      <dgm:t>
        <a:bodyPr/>
        <a:lstStyle/>
        <a:p>
          <a:endParaRPr lang="en-US"/>
        </a:p>
      </dgm:t>
    </dgm:pt>
    <dgm:pt modelId="{051CD1F9-AAED-43AC-848E-2AB818D9EDFC}" type="pres">
      <dgm:prSet presAssocID="{0F616306-CAAC-4B07-B82A-601BA9FF8A44}" presName="linear" presStyleCnt="0">
        <dgm:presLayoutVars>
          <dgm:dir/>
          <dgm:animLvl val="lvl"/>
          <dgm:resizeHandles val="exact"/>
        </dgm:presLayoutVars>
      </dgm:prSet>
      <dgm:spPr/>
    </dgm:pt>
    <dgm:pt modelId="{B47B736D-02CA-4587-95F6-9DDA965EE640}" type="pres">
      <dgm:prSet presAssocID="{5AEDD0ED-612E-4E48-9A5A-6D6CA3D58949}" presName="parentLin" presStyleCnt="0"/>
      <dgm:spPr/>
    </dgm:pt>
    <dgm:pt modelId="{9E9DDA95-E9C1-4610-B8C4-743A61A2123C}" type="pres">
      <dgm:prSet presAssocID="{5AEDD0ED-612E-4E48-9A5A-6D6CA3D58949}" presName="parentLeftMargin" presStyleLbl="node1" presStyleIdx="0" presStyleCnt="7"/>
      <dgm:spPr/>
    </dgm:pt>
    <dgm:pt modelId="{3868F948-AAEC-475F-832C-36801A13DC03}" type="pres">
      <dgm:prSet presAssocID="{5AEDD0ED-612E-4E48-9A5A-6D6CA3D58949}" presName="parentText" presStyleLbl="node1" presStyleIdx="0" presStyleCnt="7">
        <dgm:presLayoutVars>
          <dgm:chMax val="0"/>
          <dgm:bulletEnabled val="1"/>
        </dgm:presLayoutVars>
      </dgm:prSet>
      <dgm:spPr/>
    </dgm:pt>
    <dgm:pt modelId="{9792AA36-7283-4DB6-AF18-E9D8916A6D2F}" type="pres">
      <dgm:prSet presAssocID="{5AEDD0ED-612E-4E48-9A5A-6D6CA3D58949}" presName="negativeSpace" presStyleCnt="0"/>
      <dgm:spPr/>
    </dgm:pt>
    <dgm:pt modelId="{C9680E2A-5CE4-4BD6-9B18-D8AA3F220A1C}" type="pres">
      <dgm:prSet presAssocID="{5AEDD0ED-612E-4E48-9A5A-6D6CA3D58949}" presName="childText" presStyleLbl="conFgAcc1" presStyleIdx="0" presStyleCnt="7">
        <dgm:presLayoutVars>
          <dgm:bulletEnabled val="1"/>
        </dgm:presLayoutVars>
      </dgm:prSet>
      <dgm:spPr/>
    </dgm:pt>
    <dgm:pt modelId="{728DE3F0-65AC-4997-AADA-189264430D4D}" type="pres">
      <dgm:prSet presAssocID="{D4952B77-1412-4E93-801D-53E8FFAAC4C8}" presName="spaceBetweenRectangles" presStyleCnt="0"/>
      <dgm:spPr/>
    </dgm:pt>
    <dgm:pt modelId="{5372ACED-BA4C-4359-99E5-73B9DC0208E7}" type="pres">
      <dgm:prSet presAssocID="{F7FD1AEB-916E-4649-98C0-CAD0F7C39772}" presName="parentLin" presStyleCnt="0"/>
      <dgm:spPr/>
    </dgm:pt>
    <dgm:pt modelId="{A46C683A-6A44-4FC4-86EC-F60DF91FE318}" type="pres">
      <dgm:prSet presAssocID="{F7FD1AEB-916E-4649-98C0-CAD0F7C39772}" presName="parentLeftMargin" presStyleLbl="node1" presStyleIdx="0" presStyleCnt="7"/>
      <dgm:spPr/>
    </dgm:pt>
    <dgm:pt modelId="{4D547DDC-F2A7-40F3-ADC7-8D5AFFFA3C39}" type="pres">
      <dgm:prSet presAssocID="{F7FD1AEB-916E-4649-98C0-CAD0F7C39772}" presName="parentText" presStyleLbl="node1" presStyleIdx="1" presStyleCnt="7">
        <dgm:presLayoutVars>
          <dgm:chMax val="0"/>
          <dgm:bulletEnabled val="1"/>
        </dgm:presLayoutVars>
      </dgm:prSet>
      <dgm:spPr/>
    </dgm:pt>
    <dgm:pt modelId="{F407074A-3100-4489-87AB-E21B8214C12E}" type="pres">
      <dgm:prSet presAssocID="{F7FD1AEB-916E-4649-98C0-CAD0F7C39772}" presName="negativeSpace" presStyleCnt="0"/>
      <dgm:spPr/>
    </dgm:pt>
    <dgm:pt modelId="{C1C205FA-34B1-457C-8EA8-91C42C1ECF57}" type="pres">
      <dgm:prSet presAssocID="{F7FD1AEB-916E-4649-98C0-CAD0F7C39772}" presName="childText" presStyleLbl="conFgAcc1" presStyleIdx="1" presStyleCnt="7">
        <dgm:presLayoutVars>
          <dgm:bulletEnabled val="1"/>
        </dgm:presLayoutVars>
      </dgm:prSet>
      <dgm:spPr/>
    </dgm:pt>
    <dgm:pt modelId="{43E38EA3-A2FA-45C4-B6F7-A332ACA9C42E}" type="pres">
      <dgm:prSet presAssocID="{8ADED0AE-F21F-4870-86FB-0332FEB1C073}" presName="spaceBetweenRectangles" presStyleCnt="0"/>
      <dgm:spPr/>
    </dgm:pt>
    <dgm:pt modelId="{23C794FD-6428-45FF-9892-9AE959AC3AE3}" type="pres">
      <dgm:prSet presAssocID="{CAE57C40-CDC0-4E61-8BFE-4D36060A4B66}" presName="parentLin" presStyleCnt="0"/>
      <dgm:spPr/>
    </dgm:pt>
    <dgm:pt modelId="{A9517B61-9E10-46EB-A1EB-FB17A57C1B72}" type="pres">
      <dgm:prSet presAssocID="{CAE57C40-CDC0-4E61-8BFE-4D36060A4B66}" presName="parentLeftMargin" presStyleLbl="node1" presStyleIdx="1" presStyleCnt="7"/>
      <dgm:spPr/>
    </dgm:pt>
    <dgm:pt modelId="{53313C1E-88FD-4072-872A-9260B7BE8804}" type="pres">
      <dgm:prSet presAssocID="{CAE57C40-CDC0-4E61-8BFE-4D36060A4B66}" presName="parentText" presStyleLbl="node1" presStyleIdx="2" presStyleCnt="7">
        <dgm:presLayoutVars>
          <dgm:chMax val="0"/>
          <dgm:bulletEnabled val="1"/>
        </dgm:presLayoutVars>
      </dgm:prSet>
      <dgm:spPr/>
    </dgm:pt>
    <dgm:pt modelId="{6738399C-D016-4201-A9A1-1F6EC5823F20}" type="pres">
      <dgm:prSet presAssocID="{CAE57C40-CDC0-4E61-8BFE-4D36060A4B66}" presName="negativeSpace" presStyleCnt="0"/>
      <dgm:spPr/>
    </dgm:pt>
    <dgm:pt modelId="{042DF495-100B-4423-87AC-88521CDC3143}" type="pres">
      <dgm:prSet presAssocID="{CAE57C40-CDC0-4E61-8BFE-4D36060A4B66}" presName="childText" presStyleLbl="conFgAcc1" presStyleIdx="2" presStyleCnt="7">
        <dgm:presLayoutVars>
          <dgm:bulletEnabled val="1"/>
        </dgm:presLayoutVars>
      </dgm:prSet>
      <dgm:spPr/>
    </dgm:pt>
    <dgm:pt modelId="{0E1C7E4E-704D-41A1-AE10-1F87C3CCE8FC}" type="pres">
      <dgm:prSet presAssocID="{333B43AB-2101-466A-8CFA-747696B63999}" presName="spaceBetweenRectangles" presStyleCnt="0"/>
      <dgm:spPr/>
    </dgm:pt>
    <dgm:pt modelId="{8CC86661-74D2-4A23-B391-EACD7E14509C}" type="pres">
      <dgm:prSet presAssocID="{748CAEBB-0781-4322-80B0-1EEF7F55894E}" presName="parentLin" presStyleCnt="0"/>
      <dgm:spPr/>
    </dgm:pt>
    <dgm:pt modelId="{8C167A44-9D49-4504-BA2C-D320C955CB29}" type="pres">
      <dgm:prSet presAssocID="{748CAEBB-0781-4322-80B0-1EEF7F55894E}" presName="parentLeftMargin" presStyleLbl="node1" presStyleIdx="2" presStyleCnt="7"/>
      <dgm:spPr/>
    </dgm:pt>
    <dgm:pt modelId="{413BA554-D9AB-4598-A69A-D2D8E75E9939}" type="pres">
      <dgm:prSet presAssocID="{748CAEBB-0781-4322-80B0-1EEF7F55894E}" presName="parentText" presStyleLbl="node1" presStyleIdx="3" presStyleCnt="7">
        <dgm:presLayoutVars>
          <dgm:chMax val="0"/>
          <dgm:bulletEnabled val="1"/>
        </dgm:presLayoutVars>
      </dgm:prSet>
      <dgm:spPr/>
    </dgm:pt>
    <dgm:pt modelId="{E9C19A61-9480-4E96-97EB-06EA9D468819}" type="pres">
      <dgm:prSet presAssocID="{748CAEBB-0781-4322-80B0-1EEF7F55894E}" presName="negativeSpace" presStyleCnt="0"/>
      <dgm:spPr/>
    </dgm:pt>
    <dgm:pt modelId="{901D5E7D-EE02-45A5-BD2D-969432CF1D8E}" type="pres">
      <dgm:prSet presAssocID="{748CAEBB-0781-4322-80B0-1EEF7F55894E}" presName="childText" presStyleLbl="conFgAcc1" presStyleIdx="3" presStyleCnt="7">
        <dgm:presLayoutVars>
          <dgm:bulletEnabled val="1"/>
        </dgm:presLayoutVars>
      </dgm:prSet>
      <dgm:spPr/>
    </dgm:pt>
    <dgm:pt modelId="{7C86E5A7-1148-4D7B-9901-B7D2E0133047}" type="pres">
      <dgm:prSet presAssocID="{1B6374B7-4B5E-4DE2-B2C2-90E610CA218B}" presName="spaceBetweenRectangles" presStyleCnt="0"/>
      <dgm:spPr/>
    </dgm:pt>
    <dgm:pt modelId="{4FF3DDE6-80C7-4AA2-B314-BCE80E64B1D8}" type="pres">
      <dgm:prSet presAssocID="{9A26B4FB-92B6-4F3C-BEEB-C528C87F1108}" presName="parentLin" presStyleCnt="0"/>
      <dgm:spPr/>
    </dgm:pt>
    <dgm:pt modelId="{83E4A674-2AD1-4532-8CC9-C6AA2EF19BDB}" type="pres">
      <dgm:prSet presAssocID="{9A26B4FB-92B6-4F3C-BEEB-C528C87F1108}" presName="parentLeftMargin" presStyleLbl="node1" presStyleIdx="3" presStyleCnt="7"/>
      <dgm:spPr/>
    </dgm:pt>
    <dgm:pt modelId="{8027DA4C-53F9-468D-8F6B-B6BD80DCCB8D}" type="pres">
      <dgm:prSet presAssocID="{9A26B4FB-92B6-4F3C-BEEB-C528C87F1108}" presName="parentText" presStyleLbl="node1" presStyleIdx="4" presStyleCnt="7">
        <dgm:presLayoutVars>
          <dgm:chMax val="0"/>
          <dgm:bulletEnabled val="1"/>
        </dgm:presLayoutVars>
      </dgm:prSet>
      <dgm:spPr/>
    </dgm:pt>
    <dgm:pt modelId="{96987CCE-63E8-4C03-BB08-4EB884697331}" type="pres">
      <dgm:prSet presAssocID="{9A26B4FB-92B6-4F3C-BEEB-C528C87F1108}" presName="negativeSpace" presStyleCnt="0"/>
      <dgm:spPr/>
    </dgm:pt>
    <dgm:pt modelId="{4491CB00-A4B6-4BEA-83CB-74927EA766DC}" type="pres">
      <dgm:prSet presAssocID="{9A26B4FB-92B6-4F3C-BEEB-C528C87F1108}" presName="childText" presStyleLbl="conFgAcc1" presStyleIdx="4" presStyleCnt="7">
        <dgm:presLayoutVars>
          <dgm:bulletEnabled val="1"/>
        </dgm:presLayoutVars>
      </dgm:prSet>
      <dgm:spPr/>
    </dgm:pt>
    <dgm:pt modelId="{8ECA8481-6092-4858-83AA-5D484EC0E28A}" type="pres">
      <dgm:prSet presAssocID="{60CD3E8D-4FA5-4510-8245-766D9C747C09}" presName="spaceBetweenRectangles" presStyleCnt="0"/>
      <dgm:spPr/>
    </dgm:pt>
    <dgm:pt modelId="{D87EC279-B020-4412-AC89-A7E049875EF9}" type="pres">
      <dgm:prSet presAssocID="{44D0920B-AD26-474E-8C32-B07827D06FF7}" presName="parentLin" presStyleCnt="0"/>
      <dgm:spPr/>
    </dgm:pt>
    <dgm:pt modelId="{BE7EC73D-5700-4052-81B8-34481959E9DB}" type="pres">
      <dgm:prSet presAssocID="{44D0920B-AD26-474E-8C32-B07827D06FF7}" presName="parentLeftMargin" presStyleLbl="node1" presStyleIdx="4" presStyleCnt="7"/>
      <dgm:spPr/>
    </dgm:pt>
    <dgm:pt modelId="{EF81E5C8-5873-4223-AC64-9ABEF54838C7}" type="pres">
      <dgm:prSet presAssocID="{44D0920B-AD26-474E-8C32-B07827D06FF7}" presName="parentText" presStyleLbl="node1" presStyleIdx="5" presStyleCnt="7">
        <dgm:presLayoutVars>
          <dgm:chMax val="0"/>
          <dgm:bulletEnabled val="1"/>
        </dgm:presLayoutVars>
      </dgm:prSet>
      <dgm:spPr/>
    </dgm:pt>
    <dgm:pt modelId="{8ABDDBD1-A46B-4822-8592-7F6176C15923}" type="pres">
      <dgm:prSet presAssocID="{44D0920B-AD26-474E-8C32-B07827D06FF7}" presName="negativeSpace" presStyleCnt="0"/>
      <dgm:spPr/>
    </dgm:pt>
    <dgm:pt modelId="{2B1F380B-E36D-4791-915F-7C122EE4A5D5}" type="pres">
      <dgm:prSet presAssocID="{44D0920B-AD26-474E-8C32-B07827D06FF7}" presName="childText" presStyleLbl="conFgAcc1" presStyleIdx="5" presStyleCnt="7">
        <dgm:presLayoutVars>
          <dgm:bulletEnabled val="1"/>
        </dgm:presLayoutVars>
      </dgm:prSet>
      <dgm:spPr/>
    </dgm:pt>
    <dgm:pt modelId="{CED9396C-8ACA-41EC-9DF3-1EA4AF5266F8}" type="pres">
      <dgm:prSet presAssocID="{C20F6CCD-8DAE-4FCC-92F1-CDFACC7BFD5B}" presName="spaceBetweenRectangles" presStyleCnt="0"/>
      <dgm:spPr/>
    </dgm:pt>
    <dgm:pt modelId="{A40C2EBF-CEBE-4640-8455-F62E2A687042}" type="pres">
      <dgm:prSet presAssocID="{35D5413D-38B1-4FA7-9918-7A00D3EF0FF7}" presName="parentLin" presStyleCnt="0"/>
      <dgm:spPr/>
    </dgm:pt>
    <dgm:pt modelId="{87576817-518B-4FD5-AC90-221393DC929F}" type="pres">
      <dgm:prSet presAssocID="{35D5413D-38B1-4FA7-9918-7A00D3EF0FF7}" presName="parentLeftMargin" presStyleLbl="node1" presStyleIdx="5" presStyleCnt="7"/>
      <dgm:spPr/>
    </dgm:pt>
    <dgm:pt modelId="{E4332025-9053-46B8-A743-04C6BDBEB58B}" type="pres">
      <dgm:prSet presAssocID="{35D5413D-38B1-4FA7-9918-7A00D3EF0FF7}" presName="parentText" presStyleLbl="node1" presStyleIdx="6" presStyleCnt="7">
        <dgm:presLayoutVars>
          <dgm:chMax val="0"/>
          <dgm:bulletEnabled val="1"/>
        </dgm:presLayoutVars>
      </dgm:prSet>
      <dgm:spPr/>
    </dgm:pt>
    <dgm:pt modelId="{4735A6B4-BA33-495E-AE8D-D706FC597273}" type="pres">
      <dgm:prSet presAssocID="{35D5413D-38B1-4FA7-9918-7A00D3EF0FF7}" presName="negativeSpace" presStyleCnt="0"/>
      <dgm:spPr/>
    </dgm:pt>
    <dgm:pt modelId="{27CD879E-F13F-4668-AE78-533FF7A03EF4}" type="pres">
      <dgm:prSet presAssocID="{35D5413D-38B1-4FA7-9918-7A00D3EF0FF7}" presName="childText" presStyleLbl="conFgAcc1" presStyleIdx="6" presStyleCnt="7">
        <dgm:presLayoutVars>
          <dgm:bulletEnabled val="1"/>
        </dgm:presLayoutVars>
      </dgm:prSet>
      <dgm:spPr/>
    </dgm:pt>
  </dgm:ptLst>
  <dgm:cxnLst>
    <dgm:cxn modelId="{70394B01-A22C-45C2-B1D0-7282B2907DB8}" srcId="{0F616306-CAAC-4B07-B82A-601BA9FF8A44}" destId="{F7FD1AEB-916E-4649-98C0-CAD0F7C39772}" srcOrd="1" destOrd="0" parTransId="{CA189B5F-52BE-4E75-AD2B-68A7096D5FC6}" sibTransId="{8ADED0AE-F21F-4870-86FB-0332FEB1C073}"/>
    <dgm:cxn modelId="{68F19209-0803-4734-B19C-5549D28AE4F9}" srcId="{CAE57C40-CDC0-4E61-8BFE-4D36060A4B66}" destId="{BA9FC6CD-8102-4AD4-BC37-B17C7CA4DEF5}" srcOrd="0" destOrd="0" parTransId="{7E0CD03B-8AC3-4158-855F-335B731AF4CC}" sibTransId="{E5A384BA-8A1F-4966-AFF6-0246F9E96205}"/>
    <dgm:cxn modelId="{58F8F609-8B36-44B6-9F8C-16C6F18FF704}" type="presOf" srcId="{BA9FC6CD-8102-4AD4-BC37-B17C7CA4DEF5}" destId="{042DF495-100B-4423-87AC-88521CDC3143}" srcOrd="0" destOrd="0" presId="urn:microsoft.com/office/officeart/2005/8/layout/list1"/>
    <dgm:cxn modelId="{6F2E051B-A065-4FD1-A67D-7FCF33D2AB92}" type="presOf" srcId="{CAE57C40-CDC0-4E61-8BFE-4D36060A4B66}" destId="{53313C1E-88FD-4072-872A-9260B7BE8804}" srcOrd="1" destOrd="0" presId="urn:microsoft.com/office/officeart/2005/8/layout/list1"/>
    <dgm:cxn modelId="{EF28662E-9E35-4155-8429-7B015B3742A9}" type="presOf" srcId="{44D0920B-AD26-474E-8C32-B07827D06FF7}" destId="{BE7EC73D-5700-4052-81B8-34481959E9DB}" srcOrd="0" destOrd="0" presId="urn:microsoft.com/office/officeart/2005/8/layout/list1"/>
    <dgm:cxn modelId="{360D8430-EFC4-44A2-B476-1A2041C61319}" type="presOf" srcId="{F7FD1AEB-916E-4649-98C0-CAD0F7C39772}" destId="{4D547DDC-F2A7-40F3-ADC7-8D5AFFFA3C39}" srcOrd="1" destOrd="0" presId="urn:microsoft.com/office/officeart/2005/8/layout/list1"/>
    <dgm:cxn modelId="{E1D6A232-9BFC-41FF-ADEB-45E6AFD9B8A3}" type="presOf" srcId="{35D5413D-38B1-4FA7-9918-7A00D3EF0FF7}" destId="{87576817-518B-4FD5-AC90-221393DC929F}" srcOrd="0" destOrd="0" presId="urn:microsoft.com/office/officeart/2005/8/layout/list1"/>
    <dgm:cxn modelId="{32D3B337-6CC1-44B7-B296-A206D24BC6B9}" type="presOf" srcId="{CAE57C40-CDC0-4E61-8BFE-4D36060A4B66}" destId="{A9517B61-9E10-46EB-A1EB-FB17A57C1B72}" srcOrd="0" destOrd="0" presId="urn:microsoft.com/office/officeart/2005/8/layout/list1"/>
    <dgm:cxn modelId="{E203463B-1AA1-4099-BB8A-8DCA60B06F68}" srcId="{0F616306-CAAC-4B07-B82A-601BA9FF8A44}" destId="{CAE57C40-CDC0-4E61-8BFE-4D36060A4B66}" srcOrd="2" destOrd="0" parTransId="{6F439E4D-831F-4AAA-ACE1-2E7CF14DDF8A}" sibTransId="{333B43AB-2101-466A-8CFA-747696B63999}"/>
    <dgm:cxn modelId="{6DA24F3C-7F44-48F3-99D1-719B561F4982}" type="presOf" srcId="{35D5413D-38B1-4FA7-9918-7A00D3EF0FF7}" destId="{E4332025-9053-46B8-A743-04C6BDBEB58B}" srcOrd="1" destOrd="0" presId="urn:microsoft.com/office/officeart/2005/8/layout/list1"/>
    <dgm:cxn modelId="{889A6F3E-12A9-436B-B3F6-CAA554541D5D}" type="presOf" srcId="{F7FD1AEB-916E-4649-98C0-CAD0F7C39772}" destId="{A46C683A-6A44-4FC4-86EC-F60DF91FE318}" srcOrd="0" destOrd="0" presId="urn:microsoft.com/office/officeart/2005/8/layout/list1"/>
    <dgm:cxn modelId="{3DFEC45B-35E5-48F3-A62C-C55A468DCF57}" type="presOf" srcId="{9A26B4FB-92B6-4F3C-BEEB-C528C87F1108}" destId="{83E4A674-2AD1-4532-8CC9-C6AA2EF19BDB}" srcOrd="0" destOrd="0" presId="urn:microsoft.com/office/officeart/2005/8/layout/list1"/>
    <dgm:cxn modelId="{B21F3942-5264-44EC-96CE-0869212F75FC}" type="presOf" srcId="{5AEDD0ED-612E-4E48-9A5A-6D6CA3D58949}" destId="{9E9DDA95-E9C1-4610-B8C4-743A61A2123C}" srcOrd="0" destOrd="0" presId="urn:microsoft.com/office/officeart/2005/8/layout/list1"/>
    <dgm:cxn modelId="{31D95164-291D-4371-A2DB-94F8D7B0ECDC}" srcId="{0F616306-CAAC-4B07-B82A-601BA9FF8A44}" destId="{35D5413D-38B1-4FA7-9918-7A00D3EF0FF7}" srcOrd="6" destOrd="0" parTransId="{BE56B4EA-3086-49F1-9FE4-68A5D500DB36}" sibTransId="{3EF5FA04-DFF5-4E8E-80A8-2B23C8DA9ACA}"/>
    <dgm:cxn modelId="{08529545-5C97-4875-9215-5A0FDC43F697}" srcId="{44D0920B-AD26-474E-8C32-B07827D06FF7}" destId="{AAC25775-A92A-407E-9B23-A0D1B17090E9}" srcOrd="0" destOrd="0" parTransId="{80197254-0ACA-4395-A4D9-74D1C7185956}" sibTransId="{FA8F66A6-1ED4-4C2E-99CB-D9C047453B97}"/>
    <dgm:cxn modelId="{BB304047-00F2-4E9D-B3B0-0495E230C502}" type="presOf" srcId="{748CAEBB-0781-4322-80B0-1EEF7F55894E}" destId="{413BA554-D9AB-4598-A69A-D2D8E75E9939}" srcOrd="1" destOrd="0" presId="urn:microsoft.com/office/officeart/2005/8/layout/list1"/>
    <dgm:cxn modelId="{57681E52-02E6-4BBA-A5F8-A98B5AD3EEA5}" type="presOf" srcId="{748CAEBB-0781-4322-80B0-1EEF7F55894E}" destId="{8C167A44-9D49-4504-BA2C-D320C955CB29}" srcOrd="0" destOrd="0" presId="urn:microsoft.com/office/officeart/2005/8/layout/list1"/>
    <dgm:cxn modelId="{E7DDCA7E-8702-43A3-979B-99DB6E77B699}" type="presOf" srcId="{0F616306-CAAC-4B07-B82A-601BA9FF8A44}" destId="{051CD1F9-AAED-43AC-848E-2AB818D9EDFC}" srcOrd="0" destOrd="0" presId="urn:microsoft.com/office/officeart/2005/8/layout/list1"/>
    <dgm:cxn modelId="{95F3EC83-3637-4247-988F-00EC2862F007}" srcId="{748CAEBB-0781-4322-80B0-1EEF7F55894E}" destId="{3073C4B7-BADD-4098-AE84-E52BE0830FB0}" srcOrd="1" destOrd="0" parTransId="{118D0F68-D241-464E-BFAC-8A14E9FFEBB6}" sibTransId="{0755911F-78B6-4258-B28E-332EAC6853A2}"/>
    <dgm:cxn modelId="{A9145087-E8BC-4815-85E6-556DCA94EDEE}" type="presOf" srcId="{9A26B4FB-92B6-4F3C-BEEB-C528C87F1108}" destId="{8027DA4C-53F9-468D-8F6B-B6BD80DCCB8D}" srcOrd="1" destOrd="0" presId="urn:microsoft.com/office/officeart/2005/8/layout/list1"/>
    <dgm:cxn modelId="{96C85E91-4054-4AED-A95D-A1B49807D998}" type="presOf" srcId="{44D0920B-AD26-474E-8C32-B07827D06FF7}" destId="{EF81E5C8-5873-4223-AC64-9ABEF54838C7}" srcOrd="1" destOrd="0" presId="urn:microsoft.com/office/officeart/2005/8/layout/list1"/>
    <dgm:cxn modelId="{00EA1093-8A81-4E6D-96DC-22A29B6050CC}" type="presOf" srcId="{5AEDD0ED-612E-4E48-9A5A-6D6CA3D58949}" destId="{3868F948-AAEC-475F-832C-36801A13DC03}" srcOrd="1" destOrd="0" presId="urn:microsoft.com/office/officeart/2005/8/layout/list1"/>
    <dgm:cxn modelId="{7FB4FB94-51A2-434A-A42E-458ABF8BBEEB}" type="presOf" srcId="{3073C4B7-BADD-4098-AE84-E52BE0830FB0}" destId="{901D5E7D-EE02-45A5-BD2D-969432CF1D8E}" srcOrd="0" destOrd="1" presId="urn:microsoft.com/office/officeart/2005/8/layout/list1"/>
    <dgm:cxn modelId="{F33FA4B4-DFB6-4BD7-A060-9B2464D7678D}" type="presOf" srcId="{B7B3EB07-2458-45BD-B51B-9A77926BA58D}" destId="{901D5E7D-EE02-45A5-BD2D-969432CF1D8E}" srcOrd="0" destOrd="0" presId="urn:microsoft.com/office/officeart/2005/8/layout/list1"/>
    <dgm:cxn modelId="{BB8551BB-DF91-4403-A81E-11441E37DB72}" srcId="{0F616306-CAAC-4B07-B82A-601BA9FF8A44}" destId="{5AEDD0ED-612E-4E48-9A5A-6D6CA3D58949}" srcOrd="0" destOrd="0" parTransId="{05E29275-0AE5-4789-B78C-1827668DD080}" sibTransId="{D4952B77-1412-4E93-801D-53E8FFAAC4C8}"/>
    <dgm:cxn modelId="{485712BC-8B41-42F1-B740-A6DE71EC4A0F}" srcId="{0F616306-CAAC-4B07-B82A-601BA9FF8A44}" destId="{748CAEBB-0781-4322-80B0-1EEF7F55894E}" srcOrd="3" destOrd="0" parTransId="{A81501C3-7E45-4DE4-B039-87568457DFBD}" sibTransId="{1B6374B7-4B5E-4DE2-B2C2-90E610CA218B}"/>
    <dgm:cxn modelId="{A740B5D7-B48E-4D93-BF78-86A19C1F844F}" type="presOf" srcId="{AAC25775-A92A-407E-9B23-A0D1B17090E9}" destId="{2B1F380B-E36D-4791-915F-7C122EE4A5D5}" srcOrd="0" destOrd="0" presId="urn:microsoft.com/office/officeart/2005/8/layout/list1"/>
    <dgm:cxn modelId="{964DD3DE-1746-4D85-B8EE-AF0865374FEC}" srcId="{0F616306-CAAC-4B07-B82A-601BA9FF8A44}" destId="{44D0920B-AD26-474E-8C32-B07827D06FF7}" srcOrd="5" destOrd="0" parTransId="{58D6A374-83F5-4BEA-822E-FAEB0CA98A20}" sibTransId="{C20F6CCD-8DAE-4FCC-92F1-CDFACC7BFD5B}"/>
    <dgm:cxn modelId="{D267CDEC-BEE8-422B-ACF0-FE4CA78D2F2A}" srcId="{0F616306-CAAC-4B07-B82A-601BA9FF8A44}" destId="{9A26B4FB-92B6-4F3C-BEEB-C528C87F1108}" srcOrd="4" destOrd="0" parTransId="{1EF16344-AA76-47F8-8E0F-7D234536C9F9}" sibTransId="{60CD3E8D-4FA5-4510-8245-766D9C747C09}"/>
    <dgm:cxn modelId="{050CF0F9-2C5C-485A-82F1-0F2FCC229767}" srcId="{748CAEBB-0781-4322-80B0-1EEF7F55894E}" destId="{B7B3EB07-2458-45BD-B51B-9A77926BA58D}" srcOrd="0" destOrd="0" parTransId="{55687B9D-4FE2-4D20-A2BC-FD8312F42DC8}" sibTransId="{5242E4EE-F680-42ED-8CB0-AD32C45A3B81}"/>
    <dgm:cxn modelId="{9D4168C7-3FA8-496E-9B01-49AAA0ABEE75}" type="presParOf" srcId="{051CD1F9-AAED-43AC-848E-2AB818D9EDFC}" destId="{B47B736D-02CA-4587-95F6-9DDA965EE640}" srcOrd="0" destOrd="0" presId="urn:microsoft.com/office/officeart/2005/8/layout/list1"/>
    <dgm:cxn modelId="{E065B92D-E262-42D1-A61F-B3B2BDFB1461}" type="presParOf" srcId="{B47B736D-02CA-4587-95F6-9DDA965EE640}" destId="{9E9DDA95-E9C1-4610-B8C4-743A61A2123C}" srcOrd="0" destOrd="0" presId="urn:microsoft.com/office/officeart/2005/8/layout/list1"/>
    <dgm:cxn modelId="{6EF57012-984D-425E-946A-29405DCF5158}" type="presParOf" srcId="{B47B736D-02CA-4587-95F6-9DDA965EE640}" destId="{3868F948-AAEC-475F-832C-36801A13DC03}" srcOrd="1" destOrd="0" presId="urn:microsoft.com/office/officeart/2005/8/layout/list1"/>
    <dgm:cxn modelId="{A9CF1F1E-B5F0-4946-8074-208F1A40BFB8}" type="presParOf" srcId="{051CD1F9-AAED-43AC-848E-2AB818D9EDFC}" destId="{9792AA36-7283-4DB6-AF18-E9D8916A6D2F}" srcOrd="1" destOrd="0" presId="urn:microsoft.com/office/officeart/2005/8/layout/list1"/>
    <dgm:cxn modelId="{B01CB255-BD30-46A7-A399-9A3A2A4AD72C}" type="presParOf" srcId="{051CD1F9-AAED-43AC-848E-2AB818D9EDFC}" destId="{C9680E2A-5CE4-4BD6-9B18-D8AA3F220A1C}" srcOrd="2" destOrd="0" presId="urn:microsoft.com/office/officeart/2005/8/layout/list1"/>
    <dgm:cxn modelId="{1CC4AB29-789A-4E91-9AE5-3B5F5E097D38}" type="presParOf" srcId="{051CD1F9-AAED-43AC-848E-2AB818D9EDFC}" destId="{728DE3F0-65AC-4997-AADA-189264430D4D}" srcOrd="3" destOrd="0" presId="urn:microsoft.com/office/officeart/2005/8/layout/list1"/>
    <dgm:cxn modelId="{3BB34724-57F9-4830-8011-BD99A7CCA51F}" type="presParOf" srcId="{051CD1F9-AAED-43AC-848E-2AB818D9EDFC}" destId="{5372ACED-BA4C-4359-99E5-73B9DC0208E7}" srcOrd="4" destOrd="0" presId="urn:microsoft.com/office/officeart/2005/8/layout/list1"/>
    <dgm:cxn modelId="{05EA242B-82FE-4602-864D-E39DC1252833}" type="presParOf" srcId="{5372ACED-BA4C-4359-99E5-73B9DC0208E7}" destId="{A46C683A-6A44-4FC4-86EC-F60DF91FE318}" srcOrd="0" destOrd="0" presId="urn:microsoft.com/office/officeart/2005/8/layout/list1"/>
    <dgm:cxn modelId="{41190292-1F24-4306-88BF-6168DEA86935}" type="presParOf" srcId="{5372ACED-BA4C-4359-99E5-73B9DC0208E7}" destId="{4D547DDC-F2A7-40F3-ADC7-8D5AFFFA3C39}" srcOrd="1" destOrd="0" presId="urn:microsoft.com/office/officeart/2005/8/layout/list1"/>
    <dgm:cxn modelId="{D626D24E-3F9E-48EC-B56F-3195967FF8F2}" type="presParOf" srcId="{051CD1F9-AAED-43AC-848E-2AB818D9EDFC}" destId="{F407074A-3100-4489-87AB-E21B8214C12E}" srcOrd="5" destOrd="0" presId="urn:microsoft.com/office/officeart/2005/8/layout/list1"/>
    <dgm:cxn modelId="{E0054184-4EB1-4DC6-857C-5F7BB680593F}" type="presParOf" srcId="{051CD1F9-AAED-43AC-848E-2AB818D9EDFC}" destId="{C1C205FA-34B1-457C-8EA8-91C42C1ECF57}" srcOrd="6" destOrd="0" presId="urn:microsoft.com/office/officeart/2005/8/layout/list1"/>
    <dgm:cxn modelId="{43E7AE67-87D5-4662-BBAC-FAB793F714F1}" type="presParOf" srcId="{051CD1F9-AAED-43AC-848E-2AB818D9EDFC}" destId="{43E38EA3-A2FA-45C4-B6F7-A332ACA9C42E}" srcOrd="7" destOrd="0" presId="urn:microsoft.com/office/officeart/2005/8/layout/list1"/>
    <dgm:cxn modelId="{49AAA752-B3A6-4E82-86E8-DFCAE9B7D3B6}" type="presParOf" srcId="{051CD1F9-AAED-43AC-848E-2AB818D9EDFC}" destId="{23C794FD-6428-45FF-9892-9AE959AC3AE3}" srcOrd="8" destOrd="0" presId="urn:microsoft.com/office/officeart/2005/8/layout/list1"/>
    <dgm:cxn modelId="{618DC0EF-F3DE-43D8-93ED-6ED2403841C0}" type="presParOf" srcId="{23C794FD-6428-45FF-9892-9AE959AC3AE3}" destId="{A9517B61-9E10-46EB-A1EB-FB17A57C1B72}" srcOrd="0" destOrd="0" presId="urn:microsoft.com/office/officeart/2005/8/layout/list1"/>
    <dgm:cxn modelId="{2D923F82-F540-4E20-988D-C784CA5BD332}" type="presParOf" srcId="{23C794FD-6428-45FF-9892-9AE959AC3AE3}" destId="{53313C1E-88FD-4072-872A-9260B7BE8804}" srcOrd="1" destOrd="0" presId="urn:microsoft.com/office/officeart/2005/8/layout/list1"/>
    <dgm:cxn modelId="{B237BA68-8360-42EC-8E9E-6183D2D78DE8}" type="presParOf" srcId="{051CD1F9-AAED-43AC-848E-2AB818D9EDFC}" destId="{6738399C-D016-4201-A9A1-1F6EC5823F20}" srcOrd="9" destOrd="0" presId="urn:microsoft.com/office/officeart/2005/8/layout/list1"/>
    <dgm:cxn modelId="{EFD52F6B-DED3-4C85-9638-9165DC9041F9}" type="presParOf" srcId="{051CD1F9-AAED-43AC-848E-2AB818D9EDFC}" destId="{042DF495-100B-4423-87AC-88521CDC3143}" srcOrd="10" destOrd="0" presId="urn:microsoft.com/office/officeart/2005/8/layout/list1"/>
    <dgm:cxn modelId="{DD772C12-EF99-449F-9FA2-595D123E6F5E}" type="presParOf" srcId="{051CD1F9-AAED-43AC-848E-2AB818D9EDFC}" destId="{0E1C7E4E-704D-41A1-AE10-1F87C3CCE8FC}" srcOrd="11" destOrd="0" presId="urn:microsoft.com/office/officeart/2005/8/layout/list1"/>
    <dgm:cxn modelId="{E8BC1315-363E-4E28-A0B8-8EF9B3E2ED87}" type="presParOf" srcId="{051CD1F9-AAED-43AC-848E-2AB818D9EDFC}" destId="{8CC86661-74D2-4A23-B391-EACD7E14509C}" srcOrd="12" destOrd="0" presId="urn:microsoft.com/office/officeart/2005/8/layout/list1"/>
    <dgm:cxn modelId="{FCF9C93F-05D8-4518-BD74-077FE336AF59}" type="presParOf" srcId="{8CC86661-74D2-4A23-B391-EACD7E14509C}" destId="{8C167A44-9D49-4504-BA2C-D320C955CB29}" srcOrd="0" destOrd="0" presId="urn:microsoft.com/office/officeart/2005/8/layout/list1"/>
    <dgm:cxn modelId="{ED468E60-4CAC-4538-BD43-7818F2FC2FCB}" type="presParOf" srcId="{8CC86661-74D2-4A23-B391-EACD7E14509C}" destId="{413BA554-D9AB-4598-A69A-D2D8E75E9939}" srcOrd="1" destOrd="0" presId="urn:microsoft.com/office/officeart/2005/8/layout/list1"/>
    <dgm:cxn modelId="{571D6F86-6DFD-4EA8-8277-DFD7D6DDA10B}" type="presParOf" srcId="{051CD1F9-AAED-43AC-848E-2AB818D9EDFC}" destId="{E9C19A61-9480-4E96-97EB-06EA9D468819}" srcOrd="13" destOrd="0" presId="urn:microsoft.com/office/officeart/2005/8/layout/list1"/>
    <dgm:cxn modelId="{B046E48D-6223-4381-828A-514CAADDC99D}" type="presParOf" srcId="{051CD1F9-AAED-43AC-848E-2AB818D9EDFC}" destId="{901D5E7D-EE02-45A5-BD2D-969432CF1D8E}" srcOrd="14" destOrd="0" presId="urn:microsoft.com/office/officeart/2005/8/layout/list1"/>
    <dgm:cxn modelId="{D9A3E5E9-9DE0-4D03-942F-7950600DC250}" type="presParOf" srcId="{051CD1F9-AAED-43AC-848E-2AB818D9EDFC}" destId="{7C86E5A7-1148-4D7B-9901-B7D2E0133047}" srcOrd="15" destOrd="0" presId="urn:microsoft.com/office/officeart/2005/8/layout/list1"/>
    <dgm:cxn modelId="{D4D7E1B5-DD79-4DE0-A02A-731C0EE9D4FA}" type="presParOf" srcId="{051CD1F9-AAED-43AC-848E-2AB818D9EDFC}" destId="{4FF3DDE6-80C7-4AA2-B314-BCE80E64B1D8}" srcOrd="16" destOrd="0" presId="urn:microsoft.com/office/officeart/2005/8/layout/list1"/>
    <dgm:cxn modelId="{4E701EF9-2973-4EB1-BF1E-26A64903A1BC}" type="presParOf" srcId="{4FF3DDE6-80C7-4AA2-B314-BCE80E64B1D8}" destId="{83E4A674-2AD1-4532-8CC9-C6AA2EF19BDB}" srcOrd="0" destOrd="0" presId="urn:microsoft.com/office/officeart/2005/8/layout/list1"/>
    <dgm:cxn modelId="{EEE238CB-6544-41FF-A284-774E0733D265}" type="presParOf" srcId="{4FF3DDE6-80C7-4AA2-B314-BCE80E64B1D8}" destId="{8027DA4C-53F9-468D-8F6B-B6BD80DCCB8D}" srcOrd="1" destOrd="0" presId="urn:microsoft.com/office/officeart/2005/8/layout/list1"/>
    <dgm:cxn modelId="{7C7C5030-BCB9-4801-BC21-A2F45E4F5956}" type="presParOf" srcId="{051CD1F9-AAED-43AC-848E-2AB818D9EDFC}" destId="{96987CCE-63E8-4C03-BB08-4EB884697331}" srcOrd="17" destOrd="0" presId="urn:microsoft.com/office/officeart/2005/8/layout/list1"/>
    <dgm:cxn modelId="{5E8E0371-6DFE-4E86-8307-D8F00D3E1A7B}" type="presParOf" srcId="{051CD1F9-AAED-43AC-848E-2AB818D9EDFC}" destId="{4491CB00-A4B6-4BEA-83CB-74927EA766DC}" srcOrd="18" destOrd="0" presId="urn:microsoft.com/office/officeart/2005/8/layout/list1"/>
    <dgm:cxn modelId="{52DFA82D-0FF5-401A-ADD3-76D85F5683E8}" type="presParOf" srcId="{051CD1F9-AAED-43AC-848E-2AB818D9EDFC}" destId="{8ECA8481-6092-4858-83AA-5D484EC0E28A}" srcOrd="19" destOrd="0" presId="urn:microsoft.com/office/officeart/2005/8/layout/list1"/>
    <dgm:cxn modelId="{19320987-E141-4AA8-9A48-0F330D3017E4}" type="presParOf" srcId="{051CD1F9-AAED-43AC-848E-2AB818D9EDFC}" destId="{D87EC279-B020-4412-AC89-A7E049875EF9}" srcOrd="20" destOrd="0" presId="urn:microsoft.com/office/officeart/2005/8/layout/list1"/>
    <dgm:cxn modelId="{70679950-E411-437A-8F7A-7D911E9F56A9}" type="presParOf" srcId="{D87EC279-B020-4412-AC89-A7E049875EF9}" destId="{BE7EC73D-5700-4052-81B8-34481959E9DB}" srcOrd="0" destOrd="0" presId="urn:microsoft.com/office/officeart/2005/8/layout/list1"/>
    <dgm:cxn modelId="{5581F7A5-DF1F-44E3-AC9C-B4A017300159}" type="presParOf" srcId="{D87EC279-B020-4412-AC89-A7E049875EF9}" destId="{EF81E5C8-5873-4223-AC64-9ABEF54838C7}" srcOrd="1" destOrd="0" presId="urn:microsoft.com/office/officeart/2005/8/layout/list1"/>
    <dgm:cxn modelId="{98A45272-64DF-486F-A8F9-4EC6A0827225}" type="presParOf" srcId="{051CD1F9-AAED-43AC-848E-2AB818D9EDFC}" destId="{8ABDDBD1-A46B-4822-8592-7F6176C15923}" srcOrd="21" destOrd="0" presId="urn:microsoft.com/office/officeart/2005/8/layout/list1"/>
    <dgm:cxn modelId="{BF95E813-FD7B-44E4-A9F2-B0B902D0242A}" type="presParOf" srcId="{051CD1F9-AAED-43AC-848E-2AB818D9EDFC}" destId="{2B1F380B-E36D-4791-915F-7C122EE4A5D5}" srcOrd="22" destOrd="0" presId="urn:microsoft.com/office/officeart/2005/8/layout/list1"/>
    <dgm:cxn modelId="{8439F08D-1E10-4668-9687-9462747B2B54}" type="presParOf" srcId="{051CD1F9-AAED-43AC-848E-2AB818D9EDFC}" destId="{CED9396C-8ACA-41EC-9DF3-1EA4AF5266F8}" srcOrd="23" destOrd="0" presId="urn:microsoft.com/office/officeart/2005/8/layout/list1"/>
    <dgm:cxn modelId="{E6933D14-920A-4288-A742-447956F38284}" type="presParOf" srcId="{051CD1F9-AAED-43AC-848E-2AB818D9EDFC}" destId="{A40C2EBF-CEBE-4640-8455-F62E2A687042}" srcOrd="24" destOrd="0" presId="urn:microsoft.com/office/officeart/2005/8/layout/list1"/>
    <dgm:cxn modelId="{9B1EE22E-0DE0-442A-B160-F45B7B6C9A4E}" type="presParOf" srcId="{A40C2EBF-CEBE-4640-8455-F62E2A687042}" destId="{87576817-518B-4FD5-AC90-221393DC929F}" srcOrd="0" destOrd="0" presId="urn:microsoft.com/office/officeart/2005/8/layout/list1"/>
    <dgm:cxn modelId="{E901EF57-88AD-4DD3-9BC8-87BFAAA8F789}" type="presParOf" srcId="{A40C2EBF-CEBE-4640-8455-F62E2A687042}" destId="{E4332025-9053-46B8-A743-04C6BDBEB58B}" srcOrd="1" destOrd="0" presId="urn:microsoft.com/office/officeart/2005/8/layout/list1"/>
    <dgm:cxn modelId="{3FD6FAE8-709F-4B65-AEB2-BB4A0D5BE96C}" type="presParOf" srcId="{051CD1F9-AAED-43AC-848E-2AB818D9EDFC}" destId="{4735A6B4-BA33-495E-AE8D-D706FC597273}" srcOrd="25" destOrd="0" presId="urn:microsoft.com/office/officeart/2005/8/layout/list1"/>
    <dgm:cxn modelId="{3DDB7FFE-88CF-4489-85B5-205BC72CB7CE}" type="presParOf" srcId="{051CD1F9-AAED-43AC-848E-2AB818D9EDFC}" destId="{27CD879E-F13F-4668-AE78-533FF7A03EF4}"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24A9D7-1422-42EF-B495-BC7B2BD9AE52}"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0B6B401-5B54-4C61-A918-B1F26DF38318}">
      <dgm:prSet/>
      <dgm:spPr/>
      <dgm:t>
        <a:bodyPr/>
        <a:lstStyle/>
        <a:p>
          <a:pPr>
            <a:defRPr cap="all"/>
          </a:pPr>
          <a:r>
            <a:rPr lang="en-US"/>
            <a:t>Preliminary look at data reports</a:t>
          </a:r>
        </a:p>
      </dgm:t>
    </dgm:pt>
    <dgm:pt modelId="{2711B623-06CA-499F-9E37-2172FD5A3AF4}" type="parTrans" cxnId="{8415EE78-68EF-4485-A227-9C67567BF15C}">
      <dgm:prSet/>
      <dgm:spPr/>
      <dgm:t>
        <a:bodyPr/>
        <a:lstStyle/>
        <a:p>
          <a:endParaRPr lang="en-US"/>
        </a:p>
      </dgm:t>
    </dgm:pt>
    <dgm:pt modelId="{143D35D5-16FA-4A8E-AE1F-41688CAE3973}" type="sibTrans" cxnId="{8415EE78-68EF-4485-A227-9C67567BF15C}">
      <dgm:prSet/>
      <dgm:spPr/>
      <dgm:t>
        <a:bodyPr/>
        <a:lstStyle/>
        <a:p>
          <a:endParaRPr lang="en-US"/>
        </a:p>
      </dgm:t>
    </dgm:pt>
    <dgm:pt modelId="{2170C4D0-ECB3-4752-9DA4-FAF38F484809}">
      <dgm:prSet/>
      <dgm:spPr/>
      <dgm:t>
        <a:bodyPr/>
        <a:lstStyle/>
        <a:p>
          <a:pPr>
            <a:defRPr cap="all"/>
          </a:pPr>
          <a:r>
            <a:rPr lang="en-US"/>
            <a:t>What would be helpful?</a:t>
          </a:r>
        </a:p>
      </dgm:t>
    </dgm:pt>
    <dgm:pt modelId="{AC1CFE64-7A1D-4050-89FE-919A562831E0}" type="parTrans" cxnId="{2C2E9246-89C2-4882-BE0A-7F7C04DC117B}">
      <dgm:prSet/>
      <dgm:spPr/>
      <dgm:t>
        <a:bodyPr/>
        <a:lstStyle/>
        <a:p>
          <a:endParaRPr lang="en-US"/>
        </a:p>
      </dgm:t>
    </dgm:pt>
    <dgm:pt modelId="{1F58775D-BB01-44E8-93D1-C83327C5B7B9}" type="sibTrans" cxnId="{2C2E9246-89C2-4882-BE0A-7F7C04DC117B}">
      <dgm:prSet/>
      <dgm:spPr/>
      <dgm:t>
        <a:bodyPr/>
        <a:lstStyle/>
        <a:p>
          <a:endParaRPr lang="en-US"/>
        </a:p>
      </dgm:t>
    </dgm:pt>
    <dgm:pt modelId="{3CFFC0F3-21B7-48E4-87EC-0AF39380A113}">
      <dgm:prSet/>
      <dgm:spPr/>
      <dgm:t>
        <a:bodyPr/>
        <a:lstStyle/>
        <a:p>
          <a:pPr>
            <a:defRPr cap="all"/>
          </a:pPr>
          <a:r>
            <a:rPr lang="en-US"/>
            <a:t>Please connect if you’d like to schedule something for your agency</a:t>
          </a:r>
        </a:p>
      </dgm:t>
    </dgm:pt>
    <dgm:pt modelId="{40FE3291-1CE3-4488-926D-8B605B87E763}" type="parTrans" cxnId="{B5FC6F48-F9F4-4BA7-9F7C-2E9F51297BA3}">
      <dgm:prSet/>
      <dgm:spPr/>
      <dgm:t>
        <a:bodyPr/>
        <a:lstStyle/>
        <a:p>
          <a:endParaRPr lang="en-US"/>
        </a:p>
      </dgm:t>
    </dgm:pt>
    <dgm:pt modelId="{996B4912-F4C6-4C2F-AB37-4A023952286C}" type="sibTrans" cxnId="{B5FC6F48-F9F4-4BA7-9F7C-2E9F51297BA3}">
      <dgm:prSet/>
      <dgm:spPr/>
      <dgm:t>
        <a:bodyPr/>
        <a:lstStyle/>
        <a:p>
          <a:endParaRPr lang="en-US"/>
        </a:p>
      </dgm:t>
    </dgm:pt>
    <dgm:pt modelId="{01FA7C73-9337-4381-AE40-7B3FF849739E}" type="pres">
      <dgm:prSet presAssocID="{DA24A9D7-1422-42EF-B495-BC7B2BD9AE52}" presName="root" presStyleCnt="0">
        <dgm:presLayoutVars>
          <dgm:dir/>
          <dgm:resizeHandles val="exact"/>
        </dgm:presLayoutVars>
      </dgm:prSet>
      <dgm:spPr/>
    </dgm:pt>
    <dgm:pt modelId="{90E223B4-71B6-4C85-BE7D-26F0895AEBCB}" type="pres">
      <dgm:prSet presAssocID="{60B6B401-5B54-4C61-A918-B1F26DF38318}" presName="compNode" presStyleCnt="0"/>
      <dgm:spPr/>
    </dgm:pt>
    <dgm:pt modelId="{0ED09893-12C8-45F1-9502-5F09ADDA9AE8}" type="pres">
      <dgm:prSet presAssocID="{60B6B401-5B54-4C61-A918-B1F26DF38318}" presName="iconBgRect" presStyleLbl="bgShp" presStyleIdx="0" presStyleCnt="3"/>
      <dgm:spPr>
        <a:prstGeom prst="round2DiagRect">
          <a:avLst>
            <a:gd name="adj1" fmla="val 29727"/>
            <a:gd name="adj2" fmla="val 0"/>
          </a:avLst>
        </a:prstGeom>
      </dgm:spPr>
    </dgm:pt>
    <dgm:pt modelId="{52FCE86A-094A-481D-B5FA-0608595B2163}" type="pres">
      <dgm:prSet presAssocID="{60B6B401-5B54-4C61-A918-B1F26DF383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5D2D77D0-3ECB-41AE-A2C9-1580495C8B9F}" type="pres">
      <dgm:prSet presAssocID="{60B6B401-5B54-4C61-A918-B1F26DF38318}" presName="spaceRect" presStyleCnt="0"/>
      <dgm:spPr/>
    </dgm:pt>
    <dgm:pt modelId="{F812A1E8-54A0-4B57-87CD-AA15677A75EF}" type="pres">
      <dgm:prSet presAssocID="{60B6B401-5B54-4C61-A918-B1F26DF38318}" presName="textRect" presStyleLbl="revTx" presStyleIdx="0" presStyleCnt="3">
        <dgm:presLayoutVars>
          <dgm:chMax val="1"/>
          <dgm:chPref val="1"/>
        </dgm:presLayoutVars>
      </dgm:prSet>
      <dgm:spPr/>
    </dgm:pt>
    <dgm:pt modelId="{F1B8F21C-69D8-49FA-8509-DB9C8EE04A6B}" type="pres">
      <dgm:prSet presAssocID="{143D35D5-16FA-4A8E-AE1F-41688CAE3973}" presName="sibTrans" presStyleCnt="0"/>
      <dgm:spPr/>
    </dgm:pt>
    <dgm:pt modelId="{57C29CD0-A04E-4115-833D-CFB0752D0DA0}" type="pres">
      <dgm:prSet presAssocID="{2170C4D0-ECB3-4752-9DA4-FAF38F484809}" presName="compNode" presStyleCnt="0"/>
      <dgm:spPr/>
    </dgm:pt>
    <dgm:pt modelId="{9AD69187-2119-4FB6-9090-733A3E1CADFF}" type="pres">
      <dgm:prSet presAssocID="{2170C4D0-ECB3-4752-9DA4-FAF38F484809}" presName="iconBgRect" presStyleLbl="bgShp" presStyleIdx="1" presStyleCnt="3"/>
      <dgm:spPr>
        <a:prstGeom prst="round2DiagRect">
          <a:avLst>
            <a:gd name="adj1" fmla="val 29727"/>
            <a:gd name="adj2" fmla="val 0"/>
          </a:avLst>
        </a:prstGeom>
      </dgm:spPr>
    </dgm:pt>
    <dgm:pt modelId="{11CB578C-D435-4FDE-839C-A59F3B6802F7}" type="pres">
      <dgm:prSet presAssocID="{2170C4D0-ECB3-4752-9DA4-FAF38F4848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A3B63F9C-84AC-400C-A974-07A674F8CDE4}" type="pres">
      <dgm:prSet presAssocID="{2170C4D0-ECB3-4752-9DA4-FAF38F484809}" presName="spaceRect" presStyleCnt="0"/>
      <dgm:spPr/>
    </dgm:pt>
    <dgm:pt modelId="{D18D6899-53E7-48F2-A793-921D145E98E2}" type="pres">
      <dgm:prSet presAssocID="{2170C4D0-ECB3-4752-9DA4-FAF38F484809}" presName="textRect" presStyleLbl="revTx" presStyleIdx="1" presStyleCnt="3">
        <dgm:presLayoutVars>
          <dgm:chMax val="1"/>
          <dgm:chPref val="1"/>
        </dgm:presLayoutVars>
      </dgm:prSet>
      <dgm:spPr/>
    </dgm:pt>
    <dgm:pt modelId="{A16CA935-8598-4809-9EE8-8FE7CC9A8491}" type="pres">
      <dgm:prSet presAssocID="{1F58775D-BB01-44E8-93D1-C83327C5B7B9}" presName="sibTrans" presStyleCnt="0"/>
      <dgm:spPr/>
    </dgm:pt>
    <dgm:pt modelId="{772AB083-890F-4FCF-A5F1-1BAE545F3CBD}" type="pres">
      <dgm:prSet presAssocID="{3CFFC0F3-21B7-48E4-87EC-0AF39380A113}" presName="compNode" presStyleCnt="0"/>
      <dgm:spPr/>
    </dgm:pt>
    <dgm:pt modelId="{B57C5CB3-53D5-487D-8BB0-5119198DEF0C}" type="pres">
      <dgm:prSet presAssocID="{3CFFC0F3-21B7-48E4-87EC-0AF39380A113}" presName="iconBgRect" presStyleLbl="bgShp" presStyleIdx="2" presStyleCnt="3"/>
      <dgm:spPr>
        <a:prstGeom prst="round2DiagRect">
          <a:avLst>
            <a:gd name="adj1" fmla="val 29727"/>
            <a:gd name="adj2" fmla="val 0"/>
          </a:avLst>
        </a:prstGeom>
      </dgm:spPr>
    </dgm:pt>
    <dgm:pt modelId="{C668F4C6-A14C-4FA8-A8EF-737E27D04982}" type="pres">
      <dgm:prSet presAssocID="{3CFFC0F3-21B7-48E4-87EC-0AF39380A1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6E3ED64F-B5BD-48F4-AE48-4D84F80CD7EA}" type="pres">
      <dgm:prSet presAssocID="{3CFFC0F3-21B7-48E4-87EC-0AF39380A113}" presName="spaceRect" presStyleCnt="0"/>
      <dgm:spPr/>
    </dgm:pt>
    <dgm:pt modelId="{21958F93-98B3-4120-AF65-C36C8681913F}" type="pres">
      <dgm:prSet presAssocID="{3CFFC0F3-21B7-48E4-87EC-0AF39380A113}" presName="textRect" presStyleLbl="revTx" presStyleIdx="2" presStyleCnt="3">
        <dgm:presLayoutVars>
          <dgm:chMax val="1"/>
          <dgm:chPref val="1"/>
        </dgm:presLayoutVars>
      </dgm:prSet>
      <dgm:spPr/>
    </dgm:pt>
  </dgm:ptLst>
  <dgm:cxnLst>
    <dgm:cxn modelId="{2D972805-AA96-48BF-9EAA-72C58A552208}" type="presOf" srcId="{DA24A9D7-1422-42EF-B495-BC7B2BD9AE52}" destId="{01FA7C73-9337-4381-AE40-7B3FF849739E}" srcOrd="0" destOrd="0" presId="urn:microsoft.com/office/officeart/2018/5/layout/IconLeafLabelList"/>
    <dgm:cxn modelId="{2C2E9246-89C2-4882-BE0A-7F7C04DC117B}" srcId="{DA24A9D7-1422-42EF-B495-BC7B2BD9AE52}" destId="{2170C4D0-ECB3-4752-9DA4-FAF38F484809}" srcOrd="1" destOrd="0" parTransId="{AC1CFE64-7A1D-4050-89FE-919A562831E0}" sibTransId="{1F58775D-BB01-44E8-93D1-C83327C5B7B9}"/>
    <dgm:cxn modelId="{B5FC6F48-F9F4-4BA7-9F7C-2E9F51297BA3}" srcId="{DA24A9D7-1422-42EF-B495-BC7B2BD9AE52}" destId="{3CFFC0F3-21B7-48E4-87EC-0AF39380A113}" srcOrd="2" destOrd="0" parTransId="{40FE3291-1CE3-4488-926D-8B605B87E763}" sibTransId="{996B4912-F4C6-4C2F-AB37-4A023952286C}"/>
    <dgm:cxn modelId="{8415EE78-68EF-4485-A227-9C67567BF15C}" srcId="{DA24A9D7-1422-42EF-B495-BC7B2BD9AE52}" destId="{60B6B401-5B54-4C61-A918-B1F26DF38318}" srcOrd="0" destOrd="0" parTransId="{2711B623-06CA-499F-9E37-2172FD5A3AF4}" sibTransId="{143D35D5-16FA-4A8E-AE1F-41688CAE3973}"/>
    <dgm:cxn modelId="{4E15739B-84D1-4E34-8E3B-2EB8563C35A3}" type="presOf" srcId="{2170C4D0-ECB3-4752-9DA4-FAF38F484809}" destId="{D18D6899-53E7-48F2-A793-921D145E98E2}" srcOrd="0" destOrd="0" presId="urn:microsoft.com/office/officeart/2018/5/layout/IconLeafLabelList"/>
    <dgm:cxn modelId="{D3B9E6B3-AD0B-41DD-A7A7-DEE6E2991999}" type="presOf" srcId="{3CFFC0F3-21B7-48E4-87EC-0AF39380A113}" destId="{21958F93-98B3-4120-AF65-C36C8681913F}" srcOrd="0" destOrd="0" presId="urn:microsoft.com/office/officeart/2018/5/layout/IconLeafLabelList"/>
    <dgm:cxn modelId="{409F82B4-2179-4F9C-8573-31307EE7579C}" type="presOf" srcId="{60B6B401-5B54-4C61-A918-B1F26DF38318}" destId="{F812A1E8-54A0-4B57-87CD-AA15677A75EF}" srcOrd="0" destOrd="0" presId="urn:microsoft.com/office/officeart/2018/5/layout/IconLeafLabelList"/>
    <dgm:cxn modelId="{02DC3C24-A6DD-482B-B7D3-853C3F68770F}" type="presParOf" srcId="{01FA7C73-9337-4381-AE40-7B3FF849739E}" destId="{90E223B4-71B6-4C85-BE7D-26F0895AEBCB}" srcOrd="0" destOrd="0" presId="urn:microsoft.com/office/officeart/2018/5/layout/IconLeafLabelList"/>
    <dgm:cxn modelId="{F3861F29-7B3A-4039-BC8F-D0758255A1B3}" type="presParOf" srcId="{90E223B4-71B6-4C85-BE7D-26F0895AEBCB}" destId="{0ED09893-12C8-45F1-9502-5F09ADDA9AE8}" srcOrd="0" destOrd="0" presId="urn:microsoft.com/office/officeart/2018/5/layout/IconLeafLabelList"/>
    <dgm:cxn modelId="{16FD4585-8E34-4788-8723-A63785AAC1BD}" type="presParOf" srcId="{90E223B4-71B6-4C85-BE7D-26F0895AEBCB}" destId="{52FCE86A-094A-481D-B5FA-0608595B2163}" srcOrd="1" destOrd="0" presId="urn:microsoft.com/office/officeart/2018/5/layout/IconLeafLabelList"/>
    <dgm:cxn modelId="{226F4FF9-91F5-477A-938E-2A9EDE7DDEE8}" type="presParOf" srcId="{90E223B4-71B6-4C85-BE7D-26F0895AEBCB}" destId="{5D2D77D0-3ECB-41AE-A2C9-1580495C8B9F}" srcOrd="2" destOrd="0" presId="urn:microsoft.com/office/officeart/2018/5/layout/IconLeafLabelList"/>
    <dgm:cxn modelId="{F00A4DFA-5E8D-400B-9970-3CD8680389CF}" type="presParOf" srcId="{90E223B4-71B6-4C85-BE7D-26F0895AEBCB}" destId="{F812A1E8-54A0-4B57-87CD-AA15677A75EF}" srcOrd="3" destOrd="0" presId="urn:microsoft.com/office/officeart/2018/5/layout/IconLeafLabelList"/>
    <dgm:cxn modelId="{15B514B3-A935-44FD-B50A-311158C00828}" type="presParOf" srcId="{01FA7C73-9337-4381-AE40-7B3FF849739E}" destId="{F1B8F21C-69D8-49FA-8509-DB9C8EE04A6B}" srcOrd="1" destOrd="0" presId="urn:microsoft.com/office/officeart/2018/5/layout/IconLeafLabelList"/>
    <dgm:cxn modelId="{86A74907-356B-48AB-BC4B-66DA472FC84A}" type="presParOf" srcId="{01FA7C73-9337-4381-AE40-7B3FF849739E}" destId="{57C29CD0-A04E-4115-833D-CFB0752D0DA0}" srcOrd="2" destOrd="0" presId="urn:microsoft.com/office/officeart/2018/5/layout/IconLeafLabelList"/>
    <dgm:cxn modelId="{CAF626B9-491F-48F4-90FD-F3779157EC27}" type="presParOf" srcId="{57C29CD0-A04E-4115-833D-CFB0752D0DA0}" destId="{9AD69187-2119-4FB6-9090-733A3E1CADFF}" srcOrd="0" destOrd="0" presId="urn:microsoft.com/office/officeart/2018/5/layout/IconLeafLabelList"/>
    <dgm:cxn modelId="{7FD5AD91-86C3-4C73-9CD1-85ED12286A61}" type="presParOf" srcId="{57C29CD0-A04E-4115-833D-CFB0752D0DA0}" destId="{11CB578C-D435-4FDE-839C-A59F3B6802F7}" srcOrd="1" destOrd="0" presId="urn:microsoft.com/office/officeart/2018/5/layout/IconLeafLabelList"/>
    <dgm:cxn modelId="{403C5480-A928-4856-B421-422FEC30989E}" type="presParOf" srcId="{57C29CD0-A04E-4115-833D-CFB0752D0DA0}" destId="{A3B63F9C-84AC-400C-A974-07A674F8CDE4}" srcOrd="2" destOrd="0" presId="urn:microsoft.com/office/officeart/2018/5/layout/IconLeafLabelList"/>
    <dgm:cxn modelId="{579CD19B-F4C0-4A64-A9C7-4F7C14AFF4CB}" type="presParOf" srcId="{57C29CD0-A04E-4115-833D-CFB0752D0DA0}" destId="{D18D6899-53E7-48F2-A793-921D145E98E2}" srcOrd="3" destOrd="0" presId="urn:microsoft.com/office/officeart/2018/5/layout/IconLeafLabelList"/>
    <dgm:cxn modelId="{3ECBB7E4-C2F6-4FFE-B0A7-7A0006328E32}" type="presParOf" srcId="{01FA7C73-9337-4381-AE40-7B3FF849739E}" destId="{A16CA935-8598-4809-9EE8-8FE7CC9A8491}" srcOrd="3" destOrd="0" presId="urn:microsoft.com/office/officeart/2018/5/layout/IconLeafLabelList"/>
    <dgm:cxn modelId="{266E4EED-3FD1-48F4-BBE0-9F86714C852C}" type="presParOf" srcId="{01FA7C73-9337-4381-AE40-7B3FF849739E}" destId="{772AB083-890F-4FCF-A5F1-1BAE545F3CBD}" srcOrd="4" destOrd="0" presId="urn:microsoft.com/office/officeart/2018/5/layout/IconLeafLabelList"/>
    <dgm:cxn modelId="{0907A62C-248E-4814-9706-BBA0F2485394}" type="presParOf" srcId="{772AB083-890F-4FCF-A5F1-1BAE545F3CBD}" destId="{B57C5CB3-53D5-487D-8BB0-5119198DEF0C}" srcOrd="0" destOrd="0" presId="urn:microsoft.com/office/officeart/2018/5/layout/IconLeafLabelList"/>
    <dgm:cxn modelId="{1146DEA8-5A61-4E94-917C-5D1C35C313C6}" type="presParOf" srcId="{772AB083-890F-4FCF-A5F1-1BAE545F3CBD}" destId="{C668F4C6-A14C-4FA8-A8EF-737E27D04982}" srcOrd="1" destOrd="0" presId="urn:microsoft.com/office/officeart/2018/5/layout/IconLeafLabelList"/>
    <dgm:cxn modelId="{16942712-9007-4F30-923D-D9394908F804}" type="presParOf" srcId="{772AB083-890F-4FCF-A5F1-1BAE545F3CBD}" destId="{6E3ED64F-B5BD-48F4-AE48-4D84F80CD7EA}" srcOrd="2" destOrd="0" presId="urn:microsoft.com/office/officeart/2018/5/layout/IconLeafLabelList"/>
    <dgm:cxn modelId="{2F4B5735-60D2-4F6C-A91D-DCDD8D1E1316}" type="presParOf" srcId="{772AB083-890F-4FCF-A5F1-1BAE545F3CBD}" destId="{21958F93-98B3-4120-AF65-C36C8681913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0879C3-ECBB-4F5D-B3DD-D87B44F697DF}"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E2203CCA-1C9E-41C8-947E-402FB9D54335}">
      <dgm:prSet/>
      <dgm:spPr/>
      <dgm:t>
        <a:bodyPr/>
        <a:lstStyle/>
        <a:p>
          <a:r>
            <a:rPr lang="en-US"/>
            <a:t>Oct. 2019</a:t>
          </a:r>
        </a:p>
      </dgm:t>
    </dgm:pt>
    <dgm:pt modelId="{754B1897-5C48-4540-9227-3900C0C968C5}" type="parTrans" cxnId="{B77108FD-68A5-4E72-9C6B-89217CF7A477}">
      <dgm:prSet/>
      <dgm:spPr/>
      <dgm:t>
        <a:bodyPr/>
        <a:lstStyle/>
        <a:p>
          <a:endParaRPr lang="en-US"/>
        </a:p>
      </dgm:t>
    </dgm:pt>
    <dgm:pt modelId="{D34425C0-ACB0-4352-A400-ACA133499AB6}" type="sibTrans" cxnId="{B77108FD-68A5-4E72-9C6B-89217CF7A477}">
      <dgm:prSet/>
      <dgm:spPr/>
      <dgm:t>
        <a:bodyPr/>
        <a:lstStyle/>
        <a:p>
          <a:endParaRPr lang="en-US"/>
        </a:p>
      </dgm:t>
    </dgm:pt>
    <dgm:pt modelId="{03923A47-CD38-487B-B6A0-21E0401568FC}">
      <dgm:prSet/>
      <dgm:spPr/>
      <dgm:t>
        <a:bodyPr/>
        <a:lstStyle/>
        <a:p>
          <a:r>
            <a:rPr lang="en-US"/>
            <a:t>DHS issued a quick-call for a vendor to assist in the development of a funding formula.</a:t>
          </a:r>
        </a:p>
      </dgm:t>
    </dgm:pt>
    <dgm:pt modelId="{42A4D2DE-066A-4469-AD67-3BDD0186306F}" type="parTrans" cxnId="{332C5FA4-0601-4626-BB2D-AB27D1C57953}">
      <dgm:prSet/>
      <dgm:spPr/>
      <dgm:t>
        <a:bodyPr/>
        <a:lstStyle/>
        <a:p>
          <a:endParaRPr lang="en-US"/>
        </a:p>
      </dgm:t>
    </dgm:pt>
    <dgm:pt modelId="{BDFE85F0-5F34-41FD-B030-E147322C22E5}" type="sibTrans" cxnId="{332C5FA4-0601-4626-BB2D-AB27D1C57953}">
      <dgm:prSet/>
      <dgm:spPr/>
      <dgm:t>
        <a:bodyPr/>
        <a:lstStyle/>
        <a:p>
          <a:endParaRPr lang="en-US"/>
        </a:p>
      </dgm:t>
    </dgm:pt>
    <dgm:pt modelId="{1216DBBD-8008-4DEF-938B-87A1B704D10D}">
      <dgm:prSet/>
      <dgm:spPr/>
      <dgm:t>
        <a:bodyPr/>
        <a:lstStyle/>
        <a:p>
          <a:r>
            <a:rPr lang="en-US"/>
            <a:t>Apr. 2020 – June 2021</a:t>
          </a:r>
        </a:p>
      </dgm:t>
    </dgm:pt>
    <dgm:pt modelId="{C4758A9F-3D93-4EB2-B0D0-541B157024DC}" type="parTrans" cxnId="{07EF6632-6696-42FD-9349-F6674F0C3A36}">
      <dgm:prSet/>
      <dgm:spPr/>
      <dgm:t>
        <a:bodyPr/>
        <a:lstStyle/>
        <a:p>
          <a:endParaRPr lang="en-US"/>
        </a:p>
      </dgm:t>
    </dgm:pt>
    <dgm:pt modelId="{6FF1DA77-5679-41C7-A65E-6C7CF9CD561D}" type="sibTrans" cxnId="{07EF6632-6696-42FD-9349-F6674F0C3A36}">
      <dgm:prSet/>
      <dgm:spPr/>
      <dgm:t>
        <a:bodyPr/>
        <a:lstStyle/>
        <a:p>
          <a:endParaRPr lang="en-US"/>
        </a:p>
      </dgm:t>
    </dgm:pt>
    <dgm:pt modelId="{21FA02EB-C7B9-4FF4-8C3B-531DB02F8980}">
      <dgm:prSet/>
      <dgm:spPr/>
      <dgm:t>
        <a:bodyPr/>
        <a:lstStyle/>
        <a:p>
          <a:r>
            <a:rPr lang="en-US"/>
            <a:t>DHS contracted with Forma ACS to assist in developing a funding formula.</a:t>
          </a:r>
        </a:p>
      </dgm:t>
    </dgm:pt>
    <dgm:pt modelId="{13D8A13D-6866-481E-B43E-9BCE6548E593}" type="parTrans" cxnId="{00F50674-56F8-49A6-A143-BE1476196ED5}">
      <dgm:prSet/>
      <dgm:spPr/>
      <dgm:t>
        <a:bodyPr/>
        <a:lstStyle/>
        <a:p>
          <a:endParaRPr lang="en-US"/>
        </a:p>
      </dgm:t>
    </dgm:pt>
    <dgm:pt modelId="{C87A02A2-C2EB-4DA8-B4F1-FCA353C2684E}" type="sibTrans" cxnId="{00F50674-56F8-49A6-A143-BE1476196ED5}">
      <dgm:prSet/>
      <dgm:spPr/>
      <dgm:t>
        <a:bodyPr/>
        <a:lstStyle/>
        <a:p>
          <a:endParaRPr lang="en-US"/>
        </a:p>
      </dgm:t>
    </dgm:pt>
    <dgm:pt modelId="{4D66614B-FE65-40D3-9E96-993AC4BC2852}">
      <dgm:prSet/>
      <dgm:spPr/>
      <dgm:t>
        <a:bodyPr/>
        <a:lstStyle/>
        <a:p>
          <a:r>
            <a:rPr lang="en-US"/>
            <a:t>30 June 2021</a:t>
          </a:r>
        </a:p>
      </dgm:t>
    </dgm:pt>
    <dgm:pt modelId="{AE52C09A-DE67-4A10-8C7B-EE1403804CF8}" type="parTrans" cxnId="{4E410F84-CFF4-454A-A63E-FEC1A2D4DD5D}">
      <dgm:prSet/>
      <dgm:spPr/>
      <dgm:t>
        <a:bodyPr/>
        <a:lstStyle/>
        <a:p>
          <a:endParaRPr lang="en-US"/>
        </a:p>
      </dgm:t>
    </dgm:pt>
    <dgm:pt modelId="{F8D00DB3-EF0B-41F3-B2C0-FB636A70C232}" type="sibTrans" cxnId="{4E410F84-CFF4-454A-A63E-FEC1A2D4DD5D}">
      <dgm:prSet/>
      <dgm:spPr/>
      <dgm:t>
        <a:bodyPr/>
        <a:lstStyle/>
        <a:p>
          <a:endParaRPr lang="en-US"/>
        </a:p>
      </dgm:t>
    </dgm:pt>
    <dgm:pt modelId="{F2ECC5D3-AC7C-4235-A74A-1B0C92A03359}">
      <dgm:prSet/>
      <dgm:spPr/>
      <dgm:t>
        <a:bodyPr/>
        <a:lstStyle/>
        <a:p>
          <a:r>
            <a:rPr lang="en-US"/>
            <a:t>Forma ACS presented a final formula model with usage recommendations to DHS.</a:t>
          </a:r>
        </a:p>
      </dgm:t>
    </dgm:pt>
    <dgm:pt modelId="{97BA5895-A7CD-47FA-8FB0-7915B28609BF}" type="parTrans" cxnId="{2BB22864-9105-44E9-A6E4-62CD0A3E0533}">
      <dgm:prSet/>
      <dgm:spPr/>
      <dgm:t>
        <a:bodyPr/>
        <a:lstStyle/>
        <a:p>
          <a:endParaRPr lang="en-US"/>
        </a:p>
      </dgm:t>
    </dgm:pt>
    <dgm:pt modelId="{606B2604-A97A-485A-8570-39105BC5EF93}" type="sibTrans" cxnId="{2BB22864-9105-44E9-A6E4-62CD0A3E0533}">
      <dgm:prSet/>
      <dgm:spPr/>
      <dgm:t>
        <a:bodyPr/>
        <a:lstStyle/>
        <a:p>
          <a:endParaRPr lang="en-US"/>
        </a:p>
      </dgm:t>
    </dgm:pt>
    <dgm:pt modelId="{D8F4AADE-2E67-4A3C-9C75-80FECD0D515B}">
      <dgm:prSet/>
      <dgm:spPr/>
      <dgm:t>
        <a:bodyPr/>
        <a:lstStyle/>
        <a:p>
          <a:r>
            <a:rPr lang="en-US"/>
            <a:t>June–Nov. 2021</a:t>
          </a:r>
        </a:p>
      </dgm:t>
    </dgm:pt>
    <dgm:pt modelId="{6F398EE1-59ED-4423-9C93-49446238B80A}" type="parTrans" cxnId="{CCF8C575-16D9-458F-8730-278282AAA11F}">
      <dgm:prSet/>
      <dgm:spPr/>
      <dgm:t>
        <a:bodyPr/>
        <a:lstStyle/>
        <a:p>
          <a:endParaRPr lang="en-US"/>
        </a:p>
      </dgm:t>
    </dgm:pt>
    <dgm:pt modelId="{EEE8CB9D-7DB0-4418-8253-5852B58683D4}" type="sibTrans" cxnId="{CCF8C575-16D9-458F-8730-278282AAA11F}">
      <dgm:prSet/>
      <dgm:spPr/>
      <dgm:t>
        <a:bodyPr/>
        <a:lstStyle/>
        <a:p>
          <a:endParaRPr lang="en-US"/>
        </a:p>
      </dgm:t>
    </dgm:pt>
    <dgm:pt modelId="{FFD6B684-B2CC-455F-9700-96E2F1FE4CFE}">
      <dgm:prSet/>
      <dgm:spPr/>
      <dgm:t>
        <a:bodyPr/>
        <a:lstStyle/>
        <a:p>
          <a:r>
            <a:rPr lang="en-US"/>
            <a:t>AMHI stakeholder workgroup reviews formula work and provides recommendations about weights of formula variables to DHS.</a:t>
          </a:r>
        </a:p>
      </dgm:t>
    </dgm:pt>
    <dgm:pt modelId="{1AFAC452-89AB-4A27-9B45-1BFA93FCBAC7}" type="parTrans" cxnId="{0B4436C1-40D4-416C-B3BA-B352DD26348E}">
      <dgm:prSet/>
      <dgm:spPr/>
      <dgm:t>
        <a:bodyPr/>
        <a:lstStyle/>
        <a:p>
          <a:endParaRPr lang="en-US"/>
        </a:p>
      </dgm:t>
    </dgm:pt>
    <dgm:pt modelId="{81BFD841-617E-4E5A-B7CE-E12F3ADA5484}" type="sibTrans" cxnId="{0B4436C1-40D4-416C-B3BA-B352DD26348E}">
      <dgm:prSet/>
      <dgm:spPr/>
      <dgm:t>
        <a:bodyPr/>
        <a:lstStyle/>
        <a:p>
          <a:endParaRPr lang="en-US"/>
        </a:p>
      </dgm:t>
    </dgm:pt>
    <dgm:pt modelId="{42CFEBBA-1EAC-4EAE-9071-C61225CE06FB}">
      <dgm:prSet/>
      <dgm:spPr/>
      <dgm:t>
        <a:bodyPr/>
        <a:lstStyle/>
        <a:p>
          <a:r>
            <a:rPr lang="en-US"/>
            <a:t>Oct. 2021 – Dec. 2022</a:t>
          </a:r>
        </a:p>
      </dgm:t>
    </dgm:pt>
    <dgm:pt modelId="{11FFAFA1-4FFD-4240-93F1-58E7F1260B5E}" type="parTrans" cxnId="{9918A171-E0B3-4237-B20B-6DB3925074BE}">
      <dgm:prSet/>
      <dgm:spPr/>
      <dgm:t>
        <a:bodyPr/>
        <a:lstStyle/>
        <a:p>
          <a:endParaRPr lang="en-US"/>
        </a:p>
      </dgm:t>
    </dgm:pt>
    <dgm:pt modelId="{E7AAAF62-832E-4708-A307-6313CE5E1331}" type="sibTrans" cxnId="{9918A171-E0B3-4237-B20B-6DB3925074BE}">
      <dgm:prSet/>
      <dgm:spPr/>
      <dgm:t>
        <a:bodyPr/>
        <a:lstStyle/>
        <a:p>
          <a:endParaRPr lang="en-US"/>
        </a:p>
      </dgm:t>
    </dgm:pt>
    <dgm:pt modelId="{BA022790-6A94-4C7A-8818-26CA923E7934}">
      <dgm:prSet/>
      <dgm:spPr/>
      <dgm:t>
        <a:bodyPr/>
        <a:lstStyle/>
        <a:p>
          <a:r>
            <a:rPr lang="en-US"/>
            <a:t>DHS in partnership with White Earth Nation develops pilot Tribal AMHI Funding Formula and determines implementation plan of Tribal AMHI funding formula.</a:t>
          </a:r>
        </a:p>
      </dgm:t>
    </dgm:pt>
    <dgm:pt modelId="{8DE4E537-6E04-4AB0-9BB6-274B885560AC}" type="parTrans" cxnId="{03B5CEA1-DBAD-4F0A-888A-3B053D45D911}">
      <dgm:prSet/>
      <dgm:spPr/>
      <dgm:t>
        <a:bodyPr/>
        <a:lstStyle/>
        <a:p>
          <a:endParaRPr lang="en-US"/>
        </a:p>
      </dgm:t>
    </dgm:pt>
    <dgm:pt modelId="{55C7DFF0-C1DA-4FDF-BEF0-316B1C983538}" type="sibTrans" cxnId="{03B5CEA1-DBAD-4F0A-888A-3B053D45D911}">
      <dgm:prSet/>
      <dgm:spPr/>
      <dgm:t>
        <a:bodyPr/>
        <a:lstStyle/>
        <a:p>
          <a:endParaRPr lang="en-US"/>
        </a:p>
      </dgm:t>
    </dgm:pt>
    <dgm:pt modelId="{AA6F10FF-7EF9-489C-A525-5AE71800BB67}">
      <dgm:prSet/>
      <dgm:spPr/>
      <dgm:t>
        <a:bodyPr/>
        <a:lstStyle/>
        <a:p>
          <a:r>
            <a:rPr lang="en-US"/>
            <a:t>Feb. 2022</a:t>
          </a:r>
        </a:p>
      </dgm:t>
    </dgm:pt>
    <dgm:pt modelId="{9B4CDB72-5159-4363-A30F-AB3EC05E44DC}" type="parTrans" cxnId="{9AB8A3F9-4DAE-4E0C-A424-FFFE12F97EEE}">
      <dgm:prSet/>
      <dgm:spPr/>
      <dgm:t>
        <a:bodyPr/>
        <a:lstStyle/>
        <a:p>
          <a:endParaRPr lang="en-US"/>
        </a:p>
      </dgm:t>
    </dgm:pt>
    <dgm:pt modelId="{592ADB3F-7E8A-4EF6-8811-2503352251A7}" type="sibTrans" cxnId="{9AB8A3F9-4DAE-4E0C-A424-FFFE12F97EEE}">
      <dgm:prSet/>
      <dgm:spPr/>
      <dgm:t>
        <a:bodyPr/>
        <a:lstStyle/>
        <a:p>
          <a:endParaRPr lang="en-US"/>
        </a:p>
      </dgm:t>
    </dgm:pt>
    <dgm:pt modelId="{5B6D62A5-A352-461E-817C-BF57BB4C76E4}">
      <dgm:prSet/>
      <dgm:spPr/>
      <dgm:t>
        <a:bodyPr/>
        <a:lstStyle/>
        <a:p>
          <a:r>
            <a:rPr lang="en-US"/>
            <a:t>Final recommendations of the funding formula are due in a report to the Minnesota Legislature.</a:t>
          </a:r>
        </a:p>
      </dgm:t>
    </dgm:pt>
    <dgm:pt modelId="{B67A894E-AAC2-43FE-A306-5E2C24C65E82}" type="parTrans" cxnId="{49DA7171-E377-4D08-ADB9-1F5CC30B0232}">
      <dgm:prSet/>
      <dgm:spPr/>
      <dgm:t>
        <a:bodyPr/>
        <a:lstStyle/>
        <a:p>
          <a:endParaRPr lang="en-US"/>
        </a:p>
      </dgm:t>
    </dgm:pt>
    <dgm:pt modelId="{8BB03B83-4169-47B9-8F36-F396095B931F}" type="sibTrans" cxnId="{49DA7171-E377-4D08-ADB9-1F5CC30B0232}">
      <dgm:prSet/>
      <dgm:spPr/>
      <dgm:t>
        <a:bodyPr/>
        <a:lstStyle/>
        <a:p>
          <a:endParaRPr lang="en-US"/>
        </a:p>
      </dgm:t>
    </dgm:pt>
    <dgm:pt modelId="{AE579446-DD06-47EC-B9BD-3CF2748C8918}">
      <dgm:prSet/>
      <dgm:spPr/>
      <dgm:t>
        <a:bodyPr/>
        <a:lstStyle/>
        <a:p>
          <a:r>
            <a:rPr lang="en-US"/>
            <a:t>June–Dec. 2022</a:t>
          </a:r>
        </a:p>
      </dgm:t>
    </dgm:pt>
    <dgm:pt modelId="{D0FEE32D-FA31-4C51-8523-892459169274}" type="parTrans" cxnId="{494F8D4A-E14C-4738-BBC5-A11165B3A8C9}">
      <dgm:prSet/>
      <dgm:spPr/>
      <dgm:t>
        <a:bodyPr/>
        <a:lstStyle/>
        <a:p>
          <a:endParaRPr lang="en-US"/>
        </a:p>
      </dgm:t>
    </dgm:pt>
    <dgm:pt modelId="{9AB79CBD-890E-4F37-9679-EB1794B4ACA6}" type="sibTrans" cxnId="{494F8D4A-E14C-4738-BBC5-A11165B3A8C9}">
      <dgm:prSet/>
      <dgm:spPr/>
      <dgm:t>
        <a:bodyPr/>
        <a:lstStyle/>
        <a:p>
          <a:endParaRPr lang="en-US"/>
        </a:p>
      </dgm:t>
    </dgm:pt>
    <dgm:pt modelId="{E924FA79-5261-4C90-9D42-08D02122871D}">
      <dgm:prSet/>
      <dgm:spPr/>
      <dgm:t>
        <a:bodyPr/>
        <a:lstStyle/>
        <a:p>
          <a:r>
            <a:rPr lang="en-US"/>
            <a:t>In partnership with AMHI stakeholders, DHS develops implementation plan for new formula allocations.</a:t>
          </a:r>
        </a:p>
      </dgm:t>
    </dgm:pt>
    <dgm:pt modelId="{DB34F9D4-E120-44C4-AC3A-28A7801A4D96}" type="parTrans" cxnId="{6F28275F-6F90-4C87-8534-4BD262FE732D}">
      <dgm:prSet/>
      <dgm:spPr/>
      <dgm:t>
        <a:bodyPr/>
        <a:lstStyle/>
        <a:p>
          <a:endParaRPr lang="en-US"/>
        </a:p>
      </dgm:t>
    </dgm:pt>
    <dgm:pt modelId="{76FF9269-14F8-4928-9AF6-2B65E8B645C5}" type="sibTrans" cxnId="{6F28275F-6F90-4C87-8534-4BD262FE732D}">
      <dgm:prSet/>
      <dgm:spPr/>
      <dgm:t>
        <a:bodyPr/>
        <a:lstStyle/>
        <a:p>
          <a:endParaRPr lang="en-US"/>
        </a:p>
      </dgm:t>
    </dgm:pt>
    <dgm:pt modelId="{B3886160-9B38-4AD4-9316-30B387355DFA}">
      <dgm:prSet/>
      <dgm:spPr/>
      <dgm:t>
        <a:bodyPr/>
        <a:lstStyle/>
        <a:p>
          <a:r>
            <a:rPr lang="en-US"/>
            <a:t>Feb. 2023</a:t>
          </a:r>
        </a:p>
      </dgm:t>
    </dgm:pt>
    <dgm:pt modelId="{6F2DD7D7-5B6E-4C01-AE9A-B1F3B9A0DCD0}" type="parTrans" cxnId="{960649E3-F79E-4170-9349-B013A116754D}">
      <dgm:prSet/>
      <dgm:spPr/>
      <dgm:t>
        <a:bodyPr/>
        <a:lstStyle/>
        <a:p>
          <a:endParaRPr lang="en-US"/>
        </a:p>
      </dgm:t>
    </dgm:pt>
    <dgm:pt modelId="{567FA6DA-A8CB-4DAA-842E-F50526D8FA16}" type="sibTrans" cxnId="{960649E3-F79E-4170-9349-B013A116754D}">
      <dgm:prSet/>
      <dgm:spPr/>
      <dgm:t>
        <a:bodyPr/>
        <a:lstStyle/>
        <a:p>
          <a:endParaRPr lang="en-US"/>
        </a:p>
      </dgm:t>
    </dgm:pt>
    <dgm:pt modelId="{F57B87C5-55B0-4903-A821-B39007937B08}">
      <dgm:prSet/>
      <dgm:spPr/>
      <dgm:t>
        <a:bodyPr/>
        <a:lstStyle/>
        <a:p>
          <a:r>
            <a:rPr lang="en-US"/>
            <a:t>DHS releases final implementation plan and announces formula-based allocations. Note: regional allocations are subject to changes brought about by additions or reductions of AMHI fund.</a:t>
          </a:r>
        </a:p>
      </dgm:t>
    </dgm:pt>
    <dgm:pt modelId="{2AAC88E0-92D2-4F79-8189-BA7BBAA97CDC}" type="parTrans" cxnId="{522E4E80-F569-4B37-BDED-5A65B077310E}">
      <dgm:prSet/>
      <dgm:spPr/>
      <dgm:t>
        <a:bodyPr/>
        <a:lstStyle/>
        <a:p>
          <a:endParaRPr lang="en-US"/>
        </a:p>
      </dgm:t>
    </dgm:pt>
    <dgm:pt modelId="{04176233-8A4B-493D-BDEA-9E4844CEE558}" type="sibTrans" cxnId="{522E4E80-F569-4B37-BDED-5A65B077310E}">
      <dgm:prSet/>
      <dgm:spPr/>
      <dgm:t>
        <a:bodyPr/>
        <a:lstStyle/>
        <a:p>
          <a:endParaRPr lang="en-US"/>
        </a:p>
      </dgm:t>
    </dgm:pt>
    <dgm:pt modelId="{A54A240A-A415-4556-8E81-EF6A3D5A82C8}">
      <dgm:prSet/>
      <dgm:spPr/>
      <dgm:t>
        <a:bodyPr/>
        <a:lstStyle/>
        <a:p>
          <a:r>
            <a:rPr lang="en-US"/>
            <a:t>Apr. 2024</a:t>
          </a:r>
        </a:p>
      </dgm:t>
    </dgm:pt>
    <dgm:pt modelId="{FFCCAF96-73DE-4F05-BBD5-9C20D6A0ACE5}" type="parTrans" cxnId="{DB016B24-A986-48BA-9F7C-1C33F480C78B}">
      <dgm:prSet/>
      <dgm:spPr/>
      <dgm:t>
        <a:bodyPr/>
        <a:lstStyle/>
        <a:p>
          <a:endParaRPr lang="en-US"/>
        </a:p>
      </dgm:t>
    </dgm:pt>
    <dgm:pt modelId="{3EAB651A-9987-43F6-871D-8BB89F7EB65E}" type="sibTrans" cxnId="{DB016B24-A986-48BA-9F7C-1C33F480C78B}">
      <dgm:prSet/>
      <dgm:spPr/>
      <dgm:t>
        <a:bodyPr/>
        <a:lstStyle/>
        <a:p>
          <a:endParaRPr lang="en-US"/>
        </a:p>
      </dgm:t>
    </dgm:pt>
    <dgm:pt modelId="{8C53A81C-6281-4194-A554-FE065381964B}">
      <dgm:prSet/>
      <dgm:spPr/>
      <dgm:t>
        <a:bodyPr/>
        <a:lstStyle/>
        <a:p>
          <a:r>
            <a:rPr lang="en-US"/>
            <a:t>DHS releases AMHI grant plan application for the 2025-2026 funding cycle.</a:t>
          </a:r>
        </a:p>
      </dgm:t>
    </dgm:pt>
    <dgm:pt modelId="{FF602FB5-91F6-4F8B-8640-0A7FAA1DA6AB}" type="parTrans" cxnId="{C7518150-2C57-4115-BF6B-4132D7068636}">
      <dgm:prSet/>
      <dgm:spPr/>
      <dgm:t>
        <a:bodyPr/>
        <a:lstStyle/>
        <a:p>
          <a:endParaRPr lang="en-US"/>
        </a:p>
      </dgm:t>
    </dgm:pt>
    <dgm:pt modelId="{A0E8AE8F-3535-48AE-87EC-9EA2417C8C26}" type="sibTrans" cxnId="{C7518150-2C57-4115-BF6B-4132D7068636}">
      <dgm:prSet/>
      <dgm:spPr/>
      <dgm:t>
        <a:bodyPr/>
        <a:lstStyle/>
        <a:p>
          <a:endParaRPr lang="en-US"/>
        </a:p>
      </dgm:t>
    </dgm:pt>
    <dgm:pt modelId="{5AA3513E-BB98-4E36-B174-EF257FA65FAF}">
      <dgm:prSet/>
      <dgm:spPr/>
      <dgm:t>
        <a:bodyPr/>
        <a:lstStyle/>
        <a:p>
          <a:r>
            <a:rPr lang="en-US"/>
            <a:t>1 Jan. 2025</a:t>
          </a:r>
        </a:p>
      </dgm:t>
    </dgm:pt>
    <dgm:pt modelId="{3C45E4C0-A445-43CB-B580-001AC13FEAF3}" type="parTrans" cxnId="{21AB2541-089D-4E6D-9B59-85AF8ADB79D6}">
      <dgm:prSet/>
      <dgm:spPr/>
      <dgm:t>
        <a:bodyPr/>
        <a:lstStyle/>
        <a:p>
          <a:endParaRPr lang="en-US"/>
        </a:p>
      </dgm:t>
    </dgm:pt>
    <dgm:pt modelId="{836949D2-F1DC-4553-8C23-C9F38F6240E0}" type="sibTrans" cxnId="{21AB2541-089D-4E6D-9B59-85AF8ADB79D6}">
      <dgm:prSet/>
      <dgm:spPr/>
      <dgm:t>
        <a:bodyPr/>
        <a:lstStyle/>
        <a:p>
          <a:endParaRPr lang="en-US"/>
        </a:p>
      </dgm:t>
    </dgm:pt>
    <dgm:pt modelId="{118128C1-1EEE-4145-8C21-ED8E6CDB3C0F}">
      <dgm:prSet/>
      <dgm:spPr/>
      <dgm:t>
        <a:bodyPr/>
        <a:lstStyle/>
        <a:p>
          <a:r>
            <a:rPr lang="en-US"/>
            <a:t>First contract round for formula-based allocations begins.</a:t>
          </a:r>
        </a:p>
      </dgm:t>
    </dgm:pt>
    <dgm:pt modelId="{89B61A45-06FD-44EC-910C-EE6C3982EBF0}" type="parTrans" cxnId="{9A7E5AB9-4AE2-4107-B11D-604BE90E6671}">
      <dgm:prSet/>
      <dgm:spPr/>
      <dgm:t>
        <a:bodyPr/>
        <a:lstStyle/>
        <a:p>
          <a:endParaRPr lang="en-US"/>
        </a:p>
      </dgm:t>
    </dgm:pt>
    <dgm:pt modelId="{BDAC8E63-9317-4102-BAFF-B4AF46E3CDF5}" type="sibTrans" cxnId="{9A7E5AB9-4AE2-4107-B11D-604BE90E6671}">
      <dgm:prSet/>
      <dgm:spPr/>
      <dgm:t>
        <a:bodyPr/>
        <a:lstStyle/>
        <a:p>
          <a:endParaRPr lang="en-US"/>
        </a:p>
      </dgm:t>
    </dgm:pt>
    <dgm:pt modelId="{62338F32-2074-40DB-90C1-A9D15FCC57E2}" type="pres">
      <dgm:prSet presAssocID="{550879C3-ECBB-4F5D-B3DD-D87B44F697DF}" presName="Name0" presStyleCnt="0">
        <dgm:presLayoutVars>
          <dgm:chMax/>
          <dgm:chPref/>
          <dgm:animLvl val="lvl"/>
        </dgm:presLayoutVars>
      </dgm:prSet>
      <dgm:spPr/>
    </dgm:pt>
    <dgm:pt modelId="{BC4425E7-BA75-478D-AB44-67D9CCF868BB}" type="pres">
      <dgm:prSet presAssocID="{E2203CCA-1C9E-41C8-947E-402FB9D54335}" presName="composite1" presStyleCnt="0"/>
      <dgm:spPr/>
    </dgm:pt>
    <dgm:pt modelId="{FEF93D09-22CD-48D9-9C1C-8A2332C9BBE6}" type="pres">
      <dgm:prSet presAssocID="{E2203CCA-1C9E-41C8-947E-402FB9D54335}" presName="parent1" presStyleLbl="alignNode1" presStyleIdx="0" presStyleCnt="10">
        <dgm:presLayoutVars>
          <dgm:chMax val="1"/>
          <dgm:chPref val="1"/>
          <dgm:bulletEnabled val="1"/>
        </dgm:presLayoutVars>
      </dgm:prSet>
      <dgm:spPr/>
    </dgm:pt>
    <dgm:pt modelId="{4BDDC636-30F4-4B00-AA89-F115642AF6FE}" type="pres">
      <dgm:prSet presAssocID="{E2203CCA-1C9E-41C8-947E-402FB9D54335}" presName="Childtext1" presStyleLbl="revTx" presStyleIdx="0" presStyleCnt="10">
        <dgm:presLayoutVars>
          <dgm:bulletEnabled val="1"/>
        </dgm:presLayoutVars>
      </dgm:prSet>
      <dgm:spPr/>
    </dgm:pt>
    <dgm:pt modelId="{FE2F6D6A-DCC5-4922-BE2D-B791BD92B173}" type="pres">
      <dgm:prSet presAssocID="{E2203CCA-1C9E-41C8-947E-402FB9D54335}" presName="ConnectLine1" presStyleLbl="sibTrans1D1" presStyleIdx="0" presStyleCnt="10"/>
      <dgm:spPr>
        <a:noFill/>
        <a:ln w="6350" cap="flat" cmpd="sng" algn="ctr">
          <a:solidFill>
            <a:schemeClr val="accent1">
              <a:hueOff val="0"/>
              <a:satOff val="0"/>
              <a:lumOff val="0"/>
              <a:alphaOff val="0"/>
            </a:schemeClr>
          </a:solidFill>
          <a:prstDash val="dash"/>
          <a:miter lim="800000"/>
        </a:ln>
        <a:effectLst/>
      </dgm:spPr>
    </dgm:pt>
    <dgm:pt modelId="{41F700F1-560C-4256-A4A8-7856FA6F9439}" type="pres">
      <dgm:prSet presAssocID="{E2203CCA-1C9E-41C8-947E-402FB9D54335}" presName="ConnectLineEnd1" presStyleLbl="lnNode1" presStyleIdx="0" presStyleCnt="10"/>
      <dgm:spPr/>
    </dgm:pt>
    <dgm:pt modelId="{483B3554-088E-48A7-A322-710BC3F300DF}" type="pres">
      <dgm:prSet presAssocID="{E2203CCA-1C9E-41C8-947E-402FB9D54335}" presName="EmptyPane1" presStyleCnt="0"/>
      <dgm:spPr/>
    </dgm:pt>
    <dgm:pt modelId="{FFBA16AB-BF6A-47C7-8DAD-8F6132E771A3}" type="pres">
      <dgm:prSet presAssocID="{D34425C0-ACB0-4352-A400-ACA133499AB6}" presName="spaceBetweenRectangles1" presStyleCnt="0"/>
      <dgm:spPr/>
    </dgm:pt>
    <dgm:pt modelId="{953486F0-6436-40D8-A45E-20CE197E8891}" type="pres">
      <dgm:prSet presAssocID="{1216DBBD-8008-4DEF-938B-87A1B704D10D}" presName="composite1" presStyleCnt="0"/>
      <dgm:spPr/>
    </dgm:pt>
    <dgm:pt modelId="{AF688C4A-362D-41E7-8124-1AE045FD1765}" type="pres">
      <dgm:prSet presAssocID="{1216DBBD-8008-4DEF-938B-87A1B704D10D}" presName="parent1" presStyleLbl="alignNode1" presStyleIdx="1" presStyleCnt="10">
        <dgm:presLayoutVars>
          <dgm:chMax val="1"/>
          <dgm:chPref val="1"/>
          <dgm:bulletEnabled val="1"/>
        </dgm:presLayoutVars>
      </dgm:prSet>
      <dgm:spPr/>
    </dgm:pt>
    <dgm:pt modelId="{5C0ABFBF-1D07-4297-8529-AAC887C11EBB}" type="pres">
      <dgm:prSet presAssocID="{1216DBBD-8008-4DEF-938B-87A1B704D10D}" presName="Childtext1" presStyleLbl="revTx" presStyleIdx="1" presStyleCnt="10">
        <dgm:presLayoutVars>
          <dgm:bulletEnabled val="1"/>
        </dgm:presLayoutVars>
      </dgm:prSet>
      <dgm:spPr/>
    </dgm:pt>
    <dgm:pt modelId="{DD420699-7AAC-420D-9D09-5C757D155687}" type="pres">
      <dgm:prSet presAssocID="{1216DBBD-8008-4DEF-938B-87A1B704D10D}" presName="ConnectLine1" presStyleLbl="sibTrans1D1" presStyleIdx="1" presStyleCnt="10"/>
      <dgm:spPr>
        <a:noFill/>
        <a:ln w="6350" cap="flat" cmpd="sng" algn="ctr">
          <a:solidFill>
            <a:schemeClr val="accent1">
              <a:hueOff val="0"/>
              <a:satOff val="0"/>
              <a:lumOff val="0"/>
              <a:alphaOff val="0"/>
            </a:schemeClr>
          </a:solidFill>
          <a:prstDash val="dash"/>
          <a:miter lim="800000"/>
        </a:ln>
        <a:effectLst/>
      </dgm:spPr>
    </dgm:pt>
    <dgm:pt modelId="{91EFCA62-85DA-4F55-BA6A-C20A4B1C880C}" type="pres">
      <dgm:prSet presAssocID="{1216DBBD-8008-4DEF-938B-87A1B704D10D}" presName="ConnectLineEnd1" presStyleLbl="lnNode1" presStyleIdx="1" presStyleCnt="10"/>
      <dgm:spPr/>
    </dgm:pt>
    <dgm:pt modelId="{A7A361D3-7D05-44B6-B679-8EFD5586B916}" type="pres">
      <dgm:prSet presAssocID="{1216DBBD-8008-4DEF-938B-87A1B704D10D}" presName="EmptyPane1" presStyleCnt="0"/>
      <dgm:spPr/>
    </dgm:pt>
    <dgm:pt modelId="{951660E2-BB07-4719-B3EE-9F973DC18813}" type="pres">
      <dgm:prSet presAssocID="{6FF1DA77-5679-41C7-A65E-6C7CF9CD561D}" presName="spaceBetweenRectangles1" presStyleCnt="0"/>
      <dgm:spPr/>
    </dgm:pt>
    <dgm:pt modelId="{A1AA123C-8C9A-4A3B-82A2-2FD6730D217C}" type="pres">
      <dgm:prSet presAssocID="{4D66614B-FE65-40D3-9E96-993AC4BC2852}" presName="composite1" presStyleCnt="0"/>
      <dgm:spPr/>
    </dgm:pt>
    <dgm:pt modelId="{0FCF23C9-99B8-48B5-9D40-3FA4FA7A7389}" type="pres">
      <dgm:prSet presAssocID="{4D66614B-FE65-40D3-9E96-993AC4BC2852}" presName="parent1" presStyleLbl="alignNode1" presStyleIdx="2" presStyleCnt="10">
        <dgm:presLayoutVars>
          <dgm:chMax val="1"/>
          <dgm:chPref val="1"/>
          <dgm:bulletEnabled val="1"/>
        </dgm:presLayoutVars>
      </dgm:prSet>
      <dgm:spPr/>
    </dgm:pt>
    <dgm:pt modelId="{CD76AB26-7258-464C-958A-52F4613BD5D8}" type="pres">
      <dgm:prSet presAssocID="{4D66614B-FE65-40D3-9E96-993AC4BC2852}" presName="Childtext1" presStyleLbl="revTx" presStyleIdx="2" presStyleCnt="10">
        <dgm:presLayoutVars>
          <dgm:bulletEnabled val="1"/>
        </dgm:presLayoutVars>
      </dgm:prSet>
      <dgm:spPr/>
    </dgm:pt>
    <dgm:pt modelId="{0EEFCCEE-54E3-4EDE-8612-850F5D5FAA39}" type="pres">
      <dgm:prSet presAssocID="{4D66614B-FE65-40D3-9E96-993AC4BC2852}" presName="ConnectLine1" presStyleLbl="sibTrans1D1" presStyleIdx="2" presStyleCnt="10"/>
      <dgm:spPr>
        <a:noFill/>
        <a:ln w="6350" cap="flat" cmpd="sng" algn="ctr">
          <a:solidFill>
            <a:schemeClr val="accent1">
              <a:hueOff val="0"/>
              <a:satOff val="0"/>
              <a:lumOff val="0"/>
              <a:alphaOff val="0"/>
            </a:schemeClr>
          </a:solidFill>
          <a:prstDash val="dash"/>
          <a:miter lim="800000"/>
        </a:ln>
        <a:effectLst/>
      </dgm:spPr>
    </dgm:pt>
    <dgm:pt modelId="{CEEE6E3E-E29B-4218-AFC0-37B0034E0925}" type="pres">
      <dgm:prSet presAssocID="{4D66614B-FE65-40D3-9E96-993AC4BC2852}" presName="ConnectLineEnd1" presStyleLbl="lnNode1" presStyleIdx="2" presStyleCnt="10"/>
      <dgm:spPr/>
    </dgm:pt>
    <dgm:pt modelId="{A55CC8C7-06B3-4A84-88C5-F8FD0F9DD353}" type="pres">
      <dgm:prSet presAssocID="{4D66614B-FE65-40D3-9E96-993AC4BC2852}" presName="EmptyPane1" presStyleCnt="0"/>
      <dgm:spPr/>
    </dgm:pt>
    <dgm:pt modelId="{C006818A-8EE1-49BC-848C-E593FE213E2C}" type="pres">
      <dgm:prSet presAssocID="{F8D00DB3-EF0B-41F3-B2C0-FB636A70C232}" presName="spaceBetweenRectangles1" presStyleCnt="0"/>
      <dgm:spPr/>
    </dgm:pt>
    <dgm:pt modelId="{5523E6EF-2827-47E5-B79D-4F8AD6251B27}" type="pres">
      <dgm:prSet presAssocID="{D8F4AADE-2E67-4A3C-9C75-80FECD0D515B}" presName="composite1" presStyleCnt="0"/>
      <dgm:spPr/>
    </dgm:pt>
    <dgm:pt modelId="{323BA2A5-D9E5-49D2-AAE6-ECEEB6B45115}" type="pres">
      <dgm:prSet presAssocID="{D8F4AADE-2E67-4A3C-9C75-80FECD0D515B}" presName="parent1" presStyleLbl="alignNode1" presStyleIdx="3" presStyleCnt="10">
        <dgm:presLayoutVars>
          <dgm:chMax val="1"/>
          <dgm:chPref val="1"/>
          <dgm:bulletEnabled val="1"/>
        </dgm:presLayoutVars>
      </dgm:prSet>
      <dgm:spPr/>
    </dgm:pt>
    <dgm:pt modelId="{B31B9664-027E-4DF1-90C4-124230EA2369}" type="pres">
      <dgm:prSet presAssocID="{D8F4AADE-2E67-4A3C-9C75-80FECD0D515B}" presName="Childtext1" presStyleLbl="revTx" presStyleIdx="3" presStyleCnt="10">
        <dgm:presLayoutVars>
          <dgm:bulletEnabled val="1"/>
        </dgm:presLayoutVars>
      </dgm:prSet>
      <dgm:spPr/>
    </dgm:pt>
    <dgm:pt modelId="{4094D1CD-B1A2-4B44-B794-5D8843B261BB}" type="pres">
      <dgm:prSet presAssocID="{D8F4AADE-2E67-4A3C-9C75-80FECD0D515B}" presName="ConnectLine1" presStyleLbl="sibTrans1D1" presStyleIdx="3" presStyleCnt="10"/>
      <dgm:spPr>
        <a:noFill/>
        <a:ln w="6350" cap="flat" cmpd="sng" algn="ctr">
          <a:solidFill>
            <a:schemeClr val="accent1">
              <a:hueOff val="0"/>
              <a:satOff val="0"/>
              <a:lumOff val="0"/>
              <a:alphaOff val="0"/>
            </a:schemeClr>
          </a:solidFill>
          <a:prstDash val="dash"/>
          <a:miter lim="800000"/>
        </a:ln>
        <a:effectLst/>
      </dgm:spPr>
    </dgm:pt>
    <dgm:pt modelId="{FBDC89C0-F038-476A-B8B6-64F6909C7ACB}" type="pres">
      <dgm:prSet presAssocID="{D8F4AADE-2E67-4A3C-9C75-80FECD0D515B}" presName="ConnectLineEnd1" presStyleLbl="lnNode1" presStyleIdx="3" presStyleCnt="10"/>
      <dgm:spPr/>
    </dgm:pt>
    <dgm:pt modelId="{40A77C98-6BD6-4CF0-8744-2DA237C9A4CD}" type="pres">
      <dgm:prSet presAssocID="{D8F4AADE-2E67-4A3C-9C75-80FECD0D515B}" presName="EmptyPane1" presStyleCnt="0"/>
      <dgm:spPr/>
    </dgm:pt>
    <dgm:pt modelId="{7B5D2A89-2C0E-4311-9DFB-1E492E3FCF56}" type="pres">
      <dgm:prSet presAssocID="{EEE8CB9D-7DB0-4418-8253-5852B58683D4}" presName="spaceBetweenRectangles1" presStyleCnt="0"/>
      <dgm:spPr/>
    </dgm:pt>
    <dgm:pt modelId="{E35B5754-E74E-4968-887E-6B028AD27F6E}" type="pres">
      <dgm:prSet presAssocID="{42CFEBBA-1EAC-4EAE-9071-C61225CE06FB}" presName="composite1" presStyleCnt="0"/>
      <dgm:spPr/>
    </dgm:pt>
    <dgm:pt modelId="{9827C5E0-3FEC-4E14-83C7-1BC5F1A5F612}" type="pres">
      <dgm:prSet presAssocID="{42CFEBBA-1EAC-4EAE-9071-C61225CE06FB}" presName="parent1" presStyleLbl="alignNode1" presStyleIdx="4" presStyleCnt="10">
        <dgm:presLayoutVars>
          <dgm:chMax val="1"/>
          <dgm:chPref val="1"/>
          <dgm:bulletEnabled val="1"/>
        </dgm:presLayoutVars>
      </dgm:prSet>
      <dgm:spPr/>
    </dgm:pt>
    <dgm:pt modelId="{A01328F3-B17D-4229-AD9D-D122F257B29E}" type="pres">
      <dgm:prSet presAssocID="{42CFEBBA-1EAC-4EAE-9071-C61225CE06FB}" presName="Childtext1" presStyleLbl="revTx" presStyleIdx="4" presStyleCnt="10">
        <dgm:presLayoutVars>
          <dgm:bulletEnabled val="1"/>
        </dgm:presLayoutVars>
      </dgm:prSet>
      <dgm:spPr/>
    </dgm:pt>
    <dgm:pt modelId="{16F0282C-B099-42A6-A712-FD06BE65B13A}" type="pres">
      <dgm:prSet presAssocID="{42CFEBBA-1EAC-4EAE-9071-C61225CE06FB}" presName="ConnectLine1" presStyleLbl="sibTrans1D1" presStyleIdx="4" presStyleCnt="10"/>
      <dgm:spPr>
        <a:noFill/>
        <a:ln w="6350" cap="flat" cmpd="sng" algn="ctr">
          <a:solidFill>
            <a:schemeClr val="accent1">
              <a:hueOff val="0"/>
              <a:satOff val="0"/>
              <a:lumOff val="0"/>
              <a:alphaOff val="0"/>
            </a:schemeClr>
          </a:solidFill>
          <a:prstDash val="dash"/>
          <a:miter lim="800000"/>
        </a:ln>
        <a:effectLst/>
      </dgm:spPr>
    </dgm:pt>
    <dgm:pt modelId="{3AA4BDC3-7C87-4DDA-819B-FF0CBE504829}" type="pres">
      <dgm:prSet presAssocID="{42CFEBBA-1EAC-4EAE-9071-C61225CE06FB}" presName="ConnectLineEnd1" presStyleLbl="lnNode1" presStyleIdx="4" presStyleCnt="10"/>
      <dgm:spPr/>
    </dgm:pt>
    <dgm:pt modelId="{234D0AF5-E5B9-4BE7-A4D4-264997E54F21}" type="pres">
      <dgm:prSet presAssocID="{42CFEBBA-1EAC-4EAE-9071-C61225CE06FB}" presName="EmptyPane1" presStyleCnt="0"/>
      <dgm:spPr/>
    </dgm:pt>
    <dgm:pt modelId="{3B84D2BF-0769-4C58-9F73-124DD57DBC1D}" type="pres">
      <dgm:prSet presAssocID="{E7AAAF62-832E-4708-A307-6313CE5E1331}" presName="spaceBetweenRectangles1" presStyleCnt="0"/>
      <dgm:spPr/>
    </dgm:pt>
    <dgm:pt modelId="{69077AE0-DF1D-49EB-9A61-D02064FAFE00}" type="pres">
      <dgm:prSet presAssocID="{AA6F10FF-7EF9-489C-A525-5AE71800BB67}" presName="composite1" presStyleCnt="0"/>
      <dgm:spPr/>
    </dgm:pt>
    <dgm:pt modelId="{EBCA58AD-2ECF-4330-BBAE-DCE7AF5E6A67}" type="pres">
      <dgm:prSet presAssocID="{AA6F10FF-7EF9-489C-A525-5AE71800BB67}" presName="parent1" presStyleLbl="alignNode1" presStyleIdx="5" presStyleCnt="10">
        <dgm:presLayoutVars>
          <dgm:chMax val="1"/>
          <dgm:chPref val="1"/>
          <dgm:bulletEnabled val="1"/>
        </dgm:presLayoutVars>
      </dgm:prSet>
      <dgm:spPr/>
    </dgm:pt>
    <dgm:pt modelId="{DF556C64-8CAA-4953-AC36-E8AEA6F52C48}" type="pres">
      <dgm:prSet presAssocID="{AA6F10FF-7EF9-489C-A525-5AE71800BB67}" presName="Childtext1" presStyleLbl="revTx" presStyleIdx="5" presStyleCnt="10">
        <dgm:presLayoutVars>
          <dgm:bulletEnabled val="1"/>
        </dgm:presLayoutVars>
      </dgm:prSet>
      <dgm:spPr/>
    </dgm:pt>
    <dgm:pt modelId="{6FAD1AB2-8E53-4BC9-A107-C6D35D641EFE}" type="pres">
      <dgm:prSet presAssocID="{AA6F10FF-7EF9-489C-A525-5AE71800BB67}" presName="ConnectLine1" presStyleLbl="sibTrans1D1" presStyleIdx="5" presStyleCnt="10"/>
      <dgm:spPr>
        <a:noFill/>
        <a:ln w="6350" cap="flat" cmpd="sng" algn="ctr">
          <a:solidFill>
            <a:schemeClr val="accent1">
              <a:hueOff val="0"/>
              <a:satOff val="0"/>
              <a:lumOff val="0"/>
              <a:alphaOff val="0"/>
            </a:schemeClr>
          </a:solidFill>
          <a:prstDash val="dash"/>
          <a:miter lim="800000"/>
        </a:ln>
        <a:effectLst/>
      </dgm:spPr>
    </dgm:pt>
    <dgm:pt modelId="{0A252F32-2590-4250-8461-B4EF1C759283}" type="pres">
      <dgm:prSet presAssocID="{AA6F10FF-7EF9-489C-A525-5AE71800BB67}" presName="ConnectLineEnd1" presStyleLbl="lnNode1" presStyleIdx="5" presStyleCnt="10"/>
      <dgm:spPr/>
    </dgm:pt>
    <dgm:pt modelId="{707CE54B-1D68-4771-8F8E-38099B28528A}" type="pres">
      <dgm:prSet presAssocID="{AA6F10FF-7EF9-489C-A525-5AE71800BB67}" presName="EmptyPane1" presStyleCnt="0"/>
      <dgm:spPr/>
    </dgm:pt>
    <dgm:pt modelId="{1D6A9385-E055-4C66-9078-9817EE6416E3}" type="pres">
      <dgm:prSet presAssocID="{592ADB3F-7E8A-4EF6-8811-2503352251A7}" presName="spaceBetweenRectangles1" presStyleCnt="0"/>
      <dgm:spPr/>
    </dgm:pt>
    <dgm:pt modelId="{D39ED911-750F-484C-AD65-176349EDC248}" type="pres">
      <dgm:prSet presAssocID="{AE579446-DD06-47EC-B9BD-3CF2748C8918}" presName="composite1" presStyleCnt="0"/>
      <dgm:spPr/>
    </dgm:pt>
    <dgm:pt modelId="{7BBE506C-E8DC-4CF2-9703-ACE0D02B51E7}" type="pres">
      <dgm:prSet presAssocID="{AE579446-DD06-47EC-B9BD-3CF2748C8918}" presName="parent1" presStyleLbl="alignNode1" presStyleIdx="6" presStyleCnt="10">
        <dgm:presLayoutVars>
          <dgm:chMax val="1"/>
          <dgm:chPref val="1"/>
          <dgm:bulletEnabled val="1"/>
        </dgm:presLayoutVars>
      </dgm:prSet>
      <dgm:spPr/>
    </dgm:pt>
    <dgm:pt modelId="{0BB63C69-6BF3-4928-BE6C-2BAAC9FB16F9}" type="pres">
      <dgm:prSet presAssocID="{AE579446-DD06-47EC-B9BD-3CF2748C8918}" presName="Childtext1" presStyleLbl="revTx" presStyleIdx="6" presStyleCnt="10">
        <dgm:presLayoutVars>
          <dgm:bulletEnabled val="1"/>
        </dgm:presLayoutVars>
      </dgm:prSet>
      <dgm:spPr/>
    </dgm:pt>
    <dgm:pt modelId="{B87E8217-6BE5-411A-A333-671FEC85389E}" type="pres">
      <dgm:prSet presAssocID="{AE579446-DD06-47EC-B9BD-3CF2748C8918}" presName="ConnectLine1" presStyleLbl="sibTrans1D1" presStyleIdx="6" presStyleCnt="10"/>
      <dgm:spPr>
        <a:noFill/>
        <a:ln w="6350" cap="flat" cmpd="sng" algn="ctr">
          <a:solidFill>
            <a:schemeClr val="accent1">
              <a:hueOff val="0"/>
              <a:satOff val="0"/>
              <a:lumOff val="0"/>
              <a:alphaOff val="0"/>
            </a:schemeClr>
          </a:solidFill>
          <a:prstDash val="dash"/>
          <a:miter lim="800000"/>
        </a:ln>
        <a:effectLst/>
      </dgm:spPr>
    </dgm:pt>
    <dgm:pt modelId="{634CCB46-9777-448B-B438-2F2D2B1DF81C}" type="pres">
      <dgm:prSet presAssocID="{AE579446-DD06-47EC-B9BD-3CF2748C8918}" presName="ConnectLineEnd1" presStyleLbl="lnNode1" presStyleIdx="6" presStyleCnt="10"/>
      <dgm:spPr/>
    </dgm:pt>
    <dgm:pt modelId="{D6B279D8-8D1F-40C3-A52B-4CB068CF7A78}" type="pres">
      <dgm:prSet presAssocID="{AE579446-DD06-47EC-B9BD-3CF2748C8918}" presName="EmptyPane1" presStyleCnt="0"/>
      <dgm:spPr/>
    </dgm:pt>
    <dgm:pt modelId="{EC9A3818-BA99-4380-81DE-30FF3CE2ECB6}" type="pres">
      <dgm:prSet presAssocID="{9AB79CBD-890E-4F37-9679-EB1794B4ACA6}" presName="spaceBetweenRectangles1" presStyleCnt="0"/>
      <dgm:spPr/>
    </dgm:pt>
    <dgm:pt modelId="{C14A2A2E-3EB5-49C1-A2D6-A778964429EF}" type="pres">
      <dgm:prSet presAssocID="{B3886160-9B38-4AD4-9316-30B387355DFA}" presName="composite1" presStyleCnt="0"/>
      <dgm:spPr/>
    </dgm:pt>
    <dgm:pt modelId="{9FDB6E7B-0981-4F9D-9B2B-E2B5CB25CA8E}" type="pres">
      <dgm:prSet presAssocID="{B3886160-9B38-4AD4-9316-30B387355DFA}" presName="parent1" presStyleLbl="alignNode1" presStyleIdx="7" presStyleCnt="10">
        <dgm:presLayoutVars>
          <dgm:chMax val="1"/>
          <dgm:chPref val="1"/>
          <dgm:bulletEnabled val="1"/>
        </dgm:presLayoutVars>
      </dgm:prSet>
      <dgm:spPr/>
    </dgm:pt>
    <dgm:pt modelId="{E72A547E-A10E-420B-8CD6-43644DE72D51}" type="pres">
      <dgm:prSet presAssocID="{B3886160-9B38-4AD4-9316-30B387355DFA}" presName="Childtext1" presStyleLbl="revTx" presStyleIdx="7" presStyleCnt="10">
        <dgm:presLayoutVars>
          <dgm:bulletEnabled val="1"/>
        </dgm:presLayoutVars>
      </dgm:prSet>
      <dgm:spPr/>
    </dgm:pt>
    <dgm:pt modelId="{B73006C4-D74A-45D0-A1BF-BA67CE71B604}" type="pres">
      <dgm:prSet presAssocID="{B3886160-9B38-4AD4-9316-30B387355DFA}" presName="ConnectLine1" presStyleLbl="sibTrans1D1" presStyleIdx="7" presStyleCnt="10"/>
      <dgm:spPr>
        <a:noFill/>
        <a:ln w="6350" cap="flat" cmpd="sng" algn="ctr">
          <a:solidFill>
            <a:schemeClr val="accent1">
              <a:hueOff val="0"/>
              <a:satOff val="0"/>
              <a:lumOff val="0"/>
              <a:alphaOff val="0"/>
            </a:schemeClr>
          </a:solidFill>
          <a:prstDash val="dash"/>
          <a:miter lim="800000"/>
        </a:ln>
        <a:effectLst/>
      </dgm:spPr>
    </dgm:pt>
    <dgm:pt modelId="{30927EB0-C6C8-403F-A0B2-42FA34F6FC7A}" type="pres">
      <dgm:prSet presAssocID="{B3886160-9B38-4AD4-9316-30B387355DFA}" presName="ConnectLineEnd1" presStyleLbl="lnNode1" presStyleIdx="7" presStyleCnt="10"/>
      <dgm:spPr/>
    </dgm:pt>
    <dgm:pt modelId="{F0A4746F-1030-4C3B-AE6E-CE4AF0D904DF}" type="pres">
      <dgm:prSet presAssocID="{B3886160-9B38-4AD4-9316-30B387355DFA}" presName="EmptyPane1" presStyleCnt="0"/>
      <dgm:spPr/>
    </dgm:pt>
    <dgm:pt modelId="{B0C0E389-228C-40B7-B2A9-3D5878D837F5}" type="pres">
      <dgm:prSet presAssocID="{567FA6DA-A8CB-4DAA-842E-F50526D8FA16}" presName="spaceBetweenRectangles1" presStyleCnt="0"/>
      <dgm:spPr/>
    </dgm:pt>
    <dgm:pt modelId="{85107E07-9936-4644-8F2C-AFBBB708B4B7}" type="pres">
      <dgm:prSet presAssocID="{A54A240A-A415-4556-8E81-EF6A3D5A82C8}" presName="composite1" presStyleCnt="0"/>
      <dgm:spPr/>
    </dgm:pt>
    <dgm:pt modelId="{B34635CD-093A-4B37-9FCC-07C7305CE8D9}" type="pres">
      <dgm:prSet presAssocID="{A54A240A-A415-4556-8E81-EF6A3D5A82C8}" presName="parent1" presStyleLbl="alignNode1" presStyleIdx="8" presStyleCnt="10">
        <dgm:presLayoutVars>
          <dgm:chMax val="1"/>
          <dgm:chPref val="1"/>
          <dgm:bulletEnabled val="1"/>
        </dgm:presLayoutVars>
      </dgm:prSet>
      <dgm:spPr/>
    </dgm:pt>
    <dgm:pt modelId="{BA0F1B2C-F560-47F3-8168-B779E6AB861C}" type="pres">
      <dgm:prSet presAssocID="{A54A240A-A415-4556-8E81-EF6A3D5A82C8}" presName="Childtext1" presStyleLbl="revTx" presStyleIdx="8" presStyleCnt="10">
        <dgm:presLayoutVars>
          <dgm:bulletEnabled val="1"/>
        </dgm:presLayoutVars>
      </dgm:prSet>
      <dgm:spPr/>
    </dgm:pt>
    <dgm:pt modelId="{77C9EC7A-257E-4FDA-AF30-9F18BD16B2F4}" type="pres">
      <dgm:prSet presAssocID="{A54A240A-A415-4556-8E81-EF6A3D5A82C8}" presName="ConnectLine1" presStyleLbl="sibTrans1D1" presStyleIdx="8" presStyleCnt="10"/>
      <dgm:spPr>
        <a:noFill/>
        <a:ln w="6350" cap="flat" cmpd="sng" algn="ctr">
          <a:solidFill>
            <a:schemeClr val="accent1">
              <a:hueOff val="0"/>
              <a:satOff val="0"/>
              <a:lumOff val="0"/>
              <a:alphaOff val="0"/>
            </a:schemeClr>
          </a:solidFill>
          <a:prstDash val="dash"/>
          <a:miter lim="800000"/>
        </a:ln>
        <a:effectLst/>
      </dgm:spPr>
    </dgm:pt>
    <dgm:pt modelId="{A562E45B-0917-4536-A70C-EC3999296A6F}" type="pres">
      <dgm:prSet presAssocID="{A54A240A-A415-4556-8E81-EF6A3D5A82C8}" presName="ConnectLineEnd1" presStyleLbl="lnNode1" presStyleIdx="8" presStyleCnt="10"/>
      <dgm:spPr/>
    </dgm:pt>
    <dgm:pt modelId="{06705B94-E9CB-4400-85D0-7068C359274F}" type="pres">
      <dgm:prSet presAssocID="{A54A240A-A415-4556-8E81-EF6A3D5A82C8}" presName="EmptyPane1" presStyleCnt="0"/>
      <dgm:spPr/>
    </dgm:pt>
    <dgm:pt modelId="{EFB2E0EA-0EE8-483D-87E3-80D9E352C429}" type="pres">
      <dgm:prSet presAssocID="{3EAB651A-9987-43F6-871D-8BB89F7EB65E}" presName="spaceBetweenRectangles1" presStyleCnt="0"/>
      <dgm:spPr/>
    </dgm:pt>
    <dgm:pt modelId="{9C4036B7-48B2-4265-89D8-69490A08DE6E}" type="pres">
      <dgm:prSet presAssocID="{5AA3513E-BB98-4E36-B174-EF257FA65FAF}" presName="composite1" presStyleCnt="0"/>
      <dgm:spPr/>
    </dgm:pt>
    <dgm:pt modelId="{0C27329A-FADC-4A29-8E8F-E060F9E4C50C}" type="pres">
      <dgm:prSet presAssocID="{5AA3513E-BB98-4E36-B174-EF257FA65FAF}" presName="parent1" presStyleLbl="alignNode1" presStyleIdx="9" presStyleCnt="10">
        <dgm:presLayoutVars>
          <dgm:chMax val="1"/>
          <dgm:chPref val="1"/>
          <dgm:bulletEnabled val="1"/>
        </dgm:presLayoutVars>
      </dgm:prSet>
      <dgm:spPr/>
    </dgm:pt>
    <dgm:pt modelId="{460C6633-C6BA-4B28-8590-762E7C1F1254}" type="pres">
      <dgm:prSet presAssocID="{5AA3513E-BB98-4E36-B174-EF257FA65FAF}" presName="Childtext1" presStyleLbl="revTx" presStyleIdx="9" presStyleCnt="10">
        <dgm:presLayoutVars>
          <dgm:bulletEnabled val="1"/>
        </dgm:presLayoutVars>
      </dgm:prSet>
      <dgm:spPr/>
    </dgm:pt>
    <dgm:pt modelId="{8A6458E1-8A76-476B-98E4-DA3E9B9331F3}" type="pres">
      <dgm:prSet presAssocID="{5AA3513E-BB98-4E36-B174-EF257FA65FAF}" presName="ConnectLine1" presStyleLbl="sibTrans1D1" presStyleIdx="9" presStyleCnt="10"/>
      <dgm:spPr>
        <a:noFill/>
        <a:ln w="6350" cap="flat" cmpd="sng" algn="ctr">
          <a:solidFill>
            <a:schemeClr val="accent1">
              <a:hueOff val="0"/>
              <a:satOff val="0"/>
              <a:lumOff val="0"/>
              <a:alphaOff val="0"/>
            </a:schemeClr>
          </a:solidFill>
          <a:prstDash val="dash"/>
          <a:miter lim="800000"/>
        </a:ln>
        <a:effectLst/>
      </dgm:spPr>
    </dgm:pt>
    <dgm:pt modelId="{BC179EA6-0BEF-4835-99CF-8BED7D5775A0}" type="pres">
      <dgm:prSet presAssocID="{5AA3513E-BB98-4E36-B174-EF257FA65FAF}" presName="ConnectLineEnd1" presStyleLbl="lnNode1" presStyleIdx="9" presStyleCnt="10"/>
      <dgm:spPr/>
    </dgm:pt>
    <dgm:pt modelId="{6D02A4C7-5C85-48CE-91C1-9D8CAE9DBA9F}" type="pres">
      <dgm:prSet presAssocID="{5AA3513E-BB98-4E36-B174-EF257FA65FAF}" presName="EmptyPane1" presStyleCnt="0"/>
      <dgm:spPr/>
    </dgm:pt>
  </dgm:ptLst>
  <dgm:cxnLst>
    <dgm:cxn modelId="{7B3E8803-0974-4119-AB34-AE8CDA831C1D}" type="presOf" srcId="{5AA3513E-BB98-4E36-B174-EF257FA65FAF}" destId="{0C27329A-FADC-4A29-8E8F-E060F9E4C50C}" srcOrd="0" destOrd="0" presId="urn:microsoft.com/office/officeart/2016/7/layout/RoundedRectangleTimeline"/>
    <dgm:cxn modelId="{72360118-3C09-48B8-AD7F-1A140CBE4393}" type="presOf" srcId="{A54A240A-A415-4556-8E81-EF6A3D5A82C8}" destId="{B34635CD-093A-4B37-9FCC-07C7305CE8D9}" srcOrd="0" destOrd="0" presId="urn:microsoft.com/office/officeart/2016/7/layout/RoundedRectangleTimeline"/>
    <dgm:cxn modelId="{BB7EA918-8F29-4F29-8DE2-4CC840CD600A}" type="presOf" srcId="{550879C3-ECBB-4F5D-B3DD-D87B44F697DF}" destId="{62338F32-2074-40DB-90C1-A9D15FCC57E2}" srcOrd="0" destOrd="0" presId="urn:microsoft.com/office/officeart/2016/7/layout/RoundedRectangleTimeline"/>
    <dgm:cxn modelId="{EC02861B-A0E5-4F67-ACD1-A35F47F81535}" type="presOf" srcId="{4D66614B-FE65-40D3-9E96-993AC4BC2852}" destId="{0FCF23C9-99B8-48B5-9D40-3FA4FA7A7389}" srcOrd="0" destOrd="0" presId="urn:microsoft.com/office/officeart/2016/7/layout/RoundedRectangleTimeline"/>
    <dgm:cxn modelId="{75096920-5217-4953-BDDC-1765929910C9}" type="presOf" srcId="{D8F4AADE-2E67-4A3C-9C75-80FECD0D515B}" destId="{323BA2A5-D9E5-49D2-AAE6-ECEEB6B45115}" srcOrd="0" destOrd="0" presId="urn:microsoft.com/office/officeart/2016/7/layout/RoundedRectangleTimeline"/>
    <dgm:cxn modelId="{DB016B24-A986-48BA-9F7C-1C33F480C78B}" srcId="{550879C3-ECBB-4F5D-B3DD-D87B44F697DF}" destId="{A54A240A-A415-4556-8E81-EF6A3D5A82C8}" srcOrd="8" destOrd="0" parTransId="{FFCCAF96-73DE-4F05-BBD5-9C20D6A0ACE5}" sibTransId="{3EAB651A-9987-43F6-871D-8BB89F7EB65E}"/>
    <dgm:cxn modelId="{07EF6632-6696-42FD-9349-F6674F0C3A36}" srcId="{550879C3-ECBB-4F5D-B3DD-D87B44F697DF}" destId="{1216DBBD-8008-4DEF-938B-87A1B704D10D}" srcOrd="1" destOrd="0" parTransId="{C4758A9F-3D93-4EB2-B0D0-541B157024DC}" sibTransId="{6FF1DA77-5679-41C7-A65E-6C7CF9CD561D}"/>
    <dgm:cxn modelId="{0F7ED15B-391C-439F-BCD5-7F5280ACAD31}" type="presOf" srcId="{21FA02EB-C7B9-4FF4-8C3B-531DB02F8980}" destId="{5C0ABFBF-1D07-4297-8529-AAC887C11EBB}" srcOrd="0" destOrd="0" presId="urn:microsoft.com/office/officeart/2016/7/layout/RoundedRectangleTimeline"/>
    <dgm:cxn modelId="{6F28275F-6F90-4C87-8534-4BD262FE732D}" srcId="{AE579446-DD06-47EC-B9BD-3CF2748C8918}" destId="{E924FA79-5261-4C90-9D42-08D02122871D}" srcOrd="0" destOrd="0" parTransId="{DB34F9D4-E120-44C4-AC3A-28A7801A4D96}" sibTransId="{76FF9269-14F8-4928-9AF6-2B65E8B645C5}"/>
    <dgm:cxn modelId="{21AB2541-089D-4E6D-9B59-85AF8ADB79D6}" srcId="{550879C3-ECBB-4F5D-B3DD-D87B44F697DF}" destId="{5AA3513E-BB98-4E36-B174-EF257FA65FAF}" srcOrd="9" destOrd="0" parTransId="{3C45E4C0-A445-43CB-B580-001AC13FEAF3}" sibTransId="{836949D2-F1DC-4553-8C23-C9F38F6240E0}"/>
    <dgm:cxn modelId="{B719C041-CED3-49CD-B2C4-0B7588B06640}" type="presOf" srcId="{AA6F10FF-7EF9-489C-A525-5AE71800BB67}" destId="{EBCA58AD-2ECF-4330-BBAE-DCE7AF5E6A67}" srcOrd="0" destOrd="0" presId="urn:microsoft.com/office/officeart/2016/7/layout/RoundedRectangleTimeline"/>
    <dgm:cxn modelId="{2BB22864-9105-44E9-A6E4-62CD0A3E0533}" srcId="{4D66614B-FE65-40D3-9E96-993AC4BC2852}" destId="{F2ECC5D3-AC7C-4235-A74A-1B0C92A03359}" srcOrd="0" destOrd="0" parTransId="{97BA5895-A7CD-47FA-8FB0-7915B28609BF}" sibTransId="{606B2604-A97A-485A-8570-39105BC5EF93}"/>
    <dgm:cxn modelId="{10E6B164-4086-459A-B639-289DCEEB6040}" type="presOf" srcId="{E2203CCA-1C9E-41C8-947E-402FB9D54335}" destId="{FEF93D09-22CD-48D9-9C1C-8A2332C9BBE6}" srcOrd="0" destOrd="0" presId="urn:microsoft.com/office/officeart/2016/7/layout/RoundedRectangleTimeline"/>
    <dgm:cxn modelId="{6309A267-D977-432C-A3C6-A725A4A2248E}" type="presOf" srcId="{BA022790-6A94-4C7A-8818-26CA923E7934}" destId="{A01328F3-B17D-4229-AD9D-D122F257B29E}" srcOrd="0" destOrd="0" presId="urn:microsoft.com/office/officeart/2016/7/layout/RoundedRectangleTimeline"/>
    <dgm:cxn modelId="{494F8D4A-E14C-4738-BBC5-A11165B3A8C9}" srcId="{550879C3-ECBB-4F5D-B3DD-D87B44F697DF}" destId="{AE579446-DD06-47EC-B9BD-3CF2748C8918}" srcOrd="6" destOrd="0" parTransId="{D0FEE32D-FA31-4C51-8523-892459169274}" sibTransId="{9AB79CBD-890E-4F37-9679-EB1794B4ACA6}"/>
    <dgm:cxn modelId="{3AD2B16F-E357-446E-8EC2-B52EF85CA3F6}" type="presOf" srcId="{118128C1-1EEE-4145-8C21-ED8E6CDB3C0F}" destId="{460C6633-C6BA-4B28-8590-762E7C1F1254}" srcOrd="0" destOrd="0" presId="urn:microsoft.com/office/officeart/2016/7/layout/RoundedRectangleTimeline"/>
    <dgm:cxn modelId="{C7518150-2C57-4115-BF6B-4132D7068636}" srcId="{A54A240A-A415-4556-8E81-EF6A3D5A82C8}" destId="{8C53A81C-6281-4194-A554-FE065381964B}" srcOrd="0" destOrd="0" parTransId="{FF602FB5-91F6-4F8B-8640-0A7FAA1DA6AB}" sibTransId="{A0E8AE8F-3535-48AE-87EC-9EA2417C8C26}"/>
    <dgm:cxn modelId="{A1A68970-6747-4764-8983-7405DDEB94E4}" type="presOf" srcId="{42CFEBBA-1EAC-4EAE-9071-C61225CE06FB}" destId="{9827C5E0-3FEC-4E14-83C7-1BC5F1A5F612}" srcOrd="0" destOrd="0" presId="urn:microsoft.com/office/officeart/2016/7/layout/RoundedRectangleTimeline"/>
    <dgm:cxn modelId="{49DA7171-E377-4D08-ADB9-1F5CC30B0232}" srcId="{AA6F10FF-7EF9-489C-A525-5AE71800BB67}" destId="{5B6D62A5-A352-461E-817C-BF57BB4C76E4}" srcOrd="0" destOrd="0" parTransId="{B67A894E-AAC2-43FE-A306-5E2C24C65E82}" sibTransId="{8BB03B83-4169-47B9-8F36-F396095B931F}"/>
    <dgm:cxn modelId="{9918A171-E0B3-4237-B20B-6DB3925074BE}" srcId="{550879C3-ECBB-4F5D-B3DD-D87B44F697DF}" destId="{42CFEBBA-1EAC-4EAE-9071-C61225CE06FB}" srcOrd="4" destOrd="0" parTransId="{11FFAFA1-4FFD-4240-93F1-58E7F1260B5E}" sibTransId="{E7AAAF62-832E-4708-A307-6313CE5E1331}"/>
    <dgm:cxn modelId="{00F50674-56F8-49A6-A143-BE1476196ED5}" srcId="{1216DBBD-8008-4DEF-938B-87A1B704D10D}" destId="{21FA02EB-C7B9-4FF4-8C3B-531DB02F8980}" srcOrd="0" destOrd="0" parTransId="{13D8A13D-6866-481E-B43E-9BCE6548E593}" sibTransId="{C87A02A2-C2EB-4DA8-B4F1-FCA353C2684E}"/>
    <dgm:cxn modelId="{CCF8C575-16D9-458F-8730-278282AAA11F}" srcId="{550879C3-ECBB-4F5D-B3DD-D87B44F697DF}" destId="{D8F4AADE-2E67-4A3C-9C75-80FECD0D515B}" srcOrd="3" destOrd="0" parTransId="{6F398EE1-59ED-4423-9C93-49446238B80A}" sibTransId="{EEE8CB9D-7DB0-4418-8253-5852B58683D4}"/>
    <dgm:cxn modelId="{EDCB1C7C-7A2C-4BF8-A148-BD08D27C9423}" type="presOf" srcId="{F2ECC5D3-AC7C-4235-A74A-1B0C92A03359}" destId="{CD76AB26-7258-464C-958A-52F4613BD5D8}" srcOrd="0" destOrd="0" presId="urn:microsoft.com/office/officeart/2016/7/layout/RoundedRectangleTimeline"/>
    <dgm:cxn modelId="{522E4E80-F569-4B37-BDED-5A65B077310E}" srcId="{B3886160-9B38-4AD4-9316-30B387355DFA}" destId="{F57B87C5-55B0-4903-A821-B39007937B08}" srcOrd="0" destOrd="0" parTransId="{2AAC88E0-92D2-4F79-8189-BA7BBAA97CDC}" sibTransId="{04176233-8A4B-493D-BDEA-9E4844CEE558}"/>
    <dgm:cxn modelId="{4E410F84-CFF4-454A-A63E-FEC1A2D4DD5D}" srcId="{550879C3-ECBB-4F5D-B3DD-D87B44F697DF}" destId="{4D66614B-FE65-40D3-9E96-993AC4BC2852}" srcOrd="2" destOrd="0" parTransId="{AE52C09A-DE67-4A10-8C7B-EE1403804CF8}" sibTransId="{F8D00DB3-EF0B-41F3-B2C0-FB636A70C232}"/>
    <dgm:cxn modelId="{46382084-D1A6-48D7-968C-19CF347BF2E9}" type="presOf" srcId="{5B6D62A5-A352-461E-817C-BF57BB4C76E4}" destId="{DF556C64-8CAA-4953-AC36-E8AEA6F52C48}" srcOrd="0" destOrd="0" presId="urn:microsoft.com/office/officeart/2016/7/layout/RoundedRectangleTimeline"/>
    <dgm:cxn modelId="{47AD3B9A-BC42-452C-87D6-A520784A53E5}" type="presOf" srcId="{1216DBBD-8008-4DEF-938B-87A1B704D10D}" destId="{AF688C4A-362D-41E7-8124-1AE045FD1765}" srcOrd="0" destOrd="0" presId="urn:microsoft.com/office/officeart/2016/7/layout/RoundedRectangleTimeline"/>
    <dgm:cxn modelId="{03B5CEA1-DBAD-4F0A-888A-3B053D45D911}" srcId="{42CFEBBA-1EAC-4EAE-9071-C61225CE06FB}" destId="{BA022790-6A94-4C7A-8818-26CA923E7934}" srcOrd="0" destOrd="0" parTransId="{8DE4E537-6E04-4AB0-9BB6-274B885560AC}" sibTransId="{55C7DFF0-C1DA-4FDF-BEF0-316B1C983538}"/>
    <dgm:cxn modelId="{332C5FA4-0601-4626-BB2D-AB27D1C57953}" srcId="{E2203CCA-1C9E-41C8-947E-402FB9D54335}" destId="{03923A47-CD38-487B-B6A0-21E0401568FC}" srcOrd="0" destOrd="0" parTransId="{42A4D2DE-066A-4469-AD67-3BDD0186306F}" sibTransId="{BDFE85F0-5F34-41FD-B030-E147322C22E5}"/>
    <dgm:cxn modelId="{C1B8E7AF-F55D-4A4C-9663-66AF940DDE1A}" type="presOf" srcId="{03923A47-CD38-487B-B6A0-21E0401568FC}" destId="{4BDDC636-30F4-4B00-AA89-F115642AF6FE}" srcOrd="0" destOrd="0" presId="urn:microsoft.com/office/officeart/2016/7/layout/RoundedRectangleTimeline"/>
    <dgm:cxn modelId="{9A7E5AB9-4AE2-4107-B11D-604BE90E6671}" srcId="{5AA3513E-BB98-4E36-B174-EF257FA65FAF}" destId="{118128C1-1EEE-4145-8C21-ED8E6CDB3C0F}" srcOrd="0" destOrd="0" parTransId="{89B61A45-06FD-44EC-910C-EE6C3982EBF0}" sibTransId="{BDAC8E63-9317-4102-BAFF-B4AF46E3CDF5}"/>
    <dgm:cxn modelId="{E5E8CDB9-A72E-4905-A2ED-D83083EE79AA}" type="presOf" srcId="{AE579446-DD06-47EC-B9BD-3CF2748C8918}" destId="{7BBE506C-E8DC-4CF2-9703-ACE0D02B51E7}" srcOrd="0" destOrd="0" presId="urn:microsoft.com/office/officeart/2016/7/layout/RoundedRectangleTimeline"/>
    <dgm:cxn modelId="{0B4436C1-40D4-416C-B3BA-B352DD26348E}" srcId="{D8F4AADE-2E67-4A3C-9C75-80FECD0D515B}" destId="{FFD6B684-B2CC-455F-9700-96E2F1FE4CFE}" srcOrd="0" destOrd="0" parTransId="{1AFAC452-89AB-4A27-9B45-1BFA93FCBAC7}" sibTransId="{81BFD841-617E-4E5A-B7CE-E12F3ADA5484}"/>
    <dgm:cxn modelId="{853E83C9-8F98-41D8-8701-61C5E3D17167}" type="presOf" srcId="{F57B87C5-55B0-4903-A821-B39007937B08}" destId="{E72A547E-A10E-420B-8CD6-43644DE72D51}" srcOrd="0" destOrd="0" presId="urn:microsoft.com/office/officeart/2016/7/layout/RoundedRectangleTimeline"/>
    <dgm:cxn modelId="{A99C06CC-889A-4057-8E2A-3B4901F2246F}" type="presOf" srcId="{FFD6B684-B2CC-455F-9700-96E2F1FE4CFE}" destId="{B31B9664-027E-4DF1-90C4-124230EA2369}" srcOrd="0" destOrd="0" presId="urn:microsoft.com/office/officeart/2016/7/layout/RoundedRectangleTimeline"/>
    <dgm:cxn modelId="{1429BEE0-48A9-425D-BBA0-50728DD3F6AD}" type="presOf" srcId="{E924FA79-5261-4C90-9D42-08D02122871D}" destId="{0BB63C69-6BF3-4928-BE6C-2BAAC9FB16F9}" srcOrd="0" destOrd="0" presId="urn:microsoft.com/office/officeart/2016/7/layout/RoundedRectangleTimeline"/>
    <dgm:cxn modelId="{960649E3-F79E-4170-9349-B013A116754D}" srcId="{550879C3-ECBB-4F5D-B3DD-D87B44F697DF}" destId="{B3886160-9B38-4AD4-9316-30B387355DFA}" srcOrd="7" destOrd="0" parTransId="{6F2DD7D7-5B6E-4C01-AE9A-B1F3B9A0DCD0}" sibTransId="{567FA6DA-A8CB-4DAA-842E-F50526D8FA16}"/>
    <dgm:cxn modelId="{C0F368E6-0D9D-47E5-97E8-4DACFEA6D82D}" type="presOf" srcId="{8C53A81C-6281-4194-A554-FE065381964B}" destId="{BA0F1B2C-F560-47F3-8168-B779E6AB861C}" srcOrd="0" destOrd="0" presId="urn:microsoft.com/office/officeart/2016/7/layout/RoundedRectangleTimeline"/>
    <dgm:cxn modelId="{9AB8A3F9-4DAE-4E0C-A424-FFFE12F97EEE}" srcId="{550879C3-ECBB-4F5D-B3DD-D87B44F697DF}" destId="{AA6F10FF-7EF9-489C-A525-5AE71800BB67}" srcOrd="5" destOrd="0" parTransId="{9B4CDB72-5159-4363-A30F-AB3EC05E44DC}" sibTransId="{592ADB3F-7E8A-4EF6-8811-2503352251A7}"/>
    <dgm:cxn modelId="{DF1236FA-6979-4B7B-81F4-966D0FC35191}" type="presOf" srcId="{B3886160-9B38-4AD4-9316-30B387355DFA}" destId="{9FDB6E7B-0981-4F9D-9B2B-E2B5CB25CA8E}" srcOrd="0" destOrd="0" presId="urn:microsoft.com/office/officeart/2016/7/layout/RoundedRectangleTimeline"/>
    <dgm:cxn modelId="{B77108FD-68A5-4E72-9C6B-89217CF7A477}" srcId="{550879C3-ECBB-4F5D-B3DD-D87B44F697DF}" destId="{E2203CCA-1C9E-41C8-947E-402FB9D54335}" srcOrd="0" destOrd="0" parTransId="{754B1897-5C48-4540-9227-3900C0C968C5}" sibTransId="{D34425C0-ACB0-4352-A400-ACA133499AB6}"/>
    <dgm:cxn modelId="{12DE69F4-9004-4E89-BD8E-C7B40D5C17F6}" type="presParOf" srcId="{62338F32-2074-40DB-90C1-A9D15FCC57E2}" destId="{BC4425E7-BA75-478D-AB44-67D9CCF868BB}" srcOrd="0" destOrd="0" presId="urn:microsoft.com/office/officeart/2016/7/layout/RoundedRectangleTimeline"/>
    <dgm:cxn modelId="{45CAEFEE-D007-4A43-BA95-1FD4862A04EC}" type="presParOf" srcId="{BC4425E7-BA75-478D-AB44-67D9CCF868BB}" destId="{FEF93D09-22CD-48D9-9C1C-8A2332C9BBE6}" srcOrd="0" destOrd="0" presId="urn:microsoft.com/office/officeart/2016/7/layout/RoundedRectangleTimeline"/>
    <dgm:cxn modelId="{02DE4A2C-8BC4-41FF-9F3E-0A52DB8D8D59}" type="presParOf" srcId="{BC4425E7-BA75-478D-AB44-67D9CCF868BB}" destId="{4BDDC636-30F4-4B00-AA89-F115642AF6FE}" srcOrd="1" destOrd="0" presId="urn:microsoft.com/office/officeart/2016/7/layout/RoundedRectangleTimeline"/>
    <dgm:cxn modelId="{76E5613D-C7CD-499E-8AB5-30BA928614A5}" type="presParOf" srcId="{BC4425E7-BA75-478D-AB44-67D9CCF868BB}" destId="{FE2F6D6A-DCC5-4922-BE2D-B791BD92B173}" srcOrd="2" destOrd="0" presId="urn:microsoft.com/office/officeart/2016/7/layout/RoundedRectangleTimeline"/>
    <dgm:cxn modelId="{74322186-C397-4603-B624-6C13B5E4AC58}" type="presParOf" srcId="{BC4425E7-BA75-478D-AB44-67D9CCF868BB}" destId="{41F700F1-560C-4256-A4A8-7856FA6F9439}" srcOrd="3" destOrd="0" presId="urn:microsoft.com/office/officeart/2016/7/layout/RoundedRectangleTimeline"/>
    <dgm:cxn modelId="{9B0F65E5-9074-478E-B39E-A0C2AAE52472}" type="presParOf" srcId="{BC4425E7-BA75-478D-AB44-67D9CCF868BB}" destId="{483B3554-088E-48A7-A322-710BC3F300DF}" srcOrd="4" destOrd="0" presId="urn:microsoft.com/office/officeart/2016/7/layout/RoundedRectangleTimeline"/>
    <dgm:cxn modelId="{884AD870-817F-4742-B564-DAA08EF0D8AC}" type="presParOf" srcId="{62338F32-2074-40DB-90C1-A9D15FCC57E2}" destId="{FFBA16AB-BF6A-47C7-8DAD-8F6132E771A3}" srcOrd="1" destOrd="0" presId="urn:microsoft.com/office/officeart/2016/7/layout/RoundedRectangleTimeline"/>
    <dgm:cxn modelId="{8C902C17-E48E-4C13-BEA1-61EC8B32EC22}" type="presParOf" srcId="{62338F32-2074-40DB-90C1-A9D15FCC57E2}" destId="{953486F0-6436-40D8-A45E-20CE197E8891}" srcOrd="2" destOrd="0" presId="urn:microsoft.com/office/officeart/2016/7/layout/RoundedRectangleTimeline"/>
    <dgm:cxn modelId="{F5678EC8-A8FD-46C2-B21A-7BFA51CDB75A}" type="presParOf" srcId="{953486F0-6436-40D8-A45E-20CE197E8891}" destId="{AF688C4A-362D-41E7-8124-1AE045FD1765}" srcOrd="0" destOrd="0" presId="urn:microsoft.com/office/officeart/2016/7/layout/RoundedRectangleTimeline"/>
    <dgm:cxn modelId="{68D8E08B-AEBB-4929-9080-0539476D7DFC}" type="presParOf" srcId="{953486F0-6436-40D8-A45E-20CE197E8891}" destId="{5C0ABFBF-1D07-4297-8529-AAC887C11EBB}" srcOrd="1" destOrd="0" presId="urn:microsoft.com/office/officeart/2016/7/layout/RoundedRectangleTimeline"/>
    <dgm:cxn modelId="{78C729CF-B2A4-4312-8687-5D9983A8DB48}" type="presParOf" srcId="{953486F0-6436-40D8-A45E-20CE197E8891}" destId="{DD420699-7AAC-420D-9D09-5C757D155687}" srcOrd="2" destOrd="0" presId="urn:microsoft.com/office/officeart/2016/7/layout/RoundedRectangleTimeline"/>
    <dgm:cxn modelId="{C65E7B32-1CB8-4999-9702-8BE192F3AFF5}" type="presParOf" srcId="{953486F0-6436-40D8-A45E-20CE197E8891}" destId="{91EFCA62-85DA-4F55-BA6A-C20A4B1C880C}" srcOrd="3" destOrd="0" presId="urn:microsoft.com/office/officeart/2016/7/layout/RoundedRectangleTimeline"/>
    <dgm:cxn modelId="{FB66F46B-21A7-42A0-92A2-FC6A2B97B7A1}" type="presParOf" srcId="{953486F0-6436-40D8-A45E-20CE197E8891}" destId="{A7A361D3-7D05-44B6-B679-8EFD5586B916}" srcOrd="4" destOrd="0" presId="urn:microsoft.com/office/officeart/2016/7/layout/RoundedRectangleTimeline"/>
    <dgm:cxn modelId="{39D9108C-9222-476C-82F0-BE9BC9B6CDCB}" type="presParOf" srcId="{62338F32-2074-40DB-90C1-A9D15FCC57E2}" destId="{951660E2-BB07-4719-B3EE-9F973DC18813}" srcOrd="3" destOrd="0" presId="urn:microsoft.com/office/officeart/2016/7/layout/RoundedRectangleTimeline"/>
    <dgm:cxn modelId="{1610C786-80CE-46F9-8033-EA73E08BC02B}" type="presParOf" srcId="{62338F32-2074-40DB-90C1-A9D15FCC57E2}" destId="{A1AA123C-8C9A-4A3B-82A2-2FD6730D217C}" srcOrd="4" destOrd="0" presId="urn:microsoft.com/office/officeart/2016/7/layout/RoundedRectangleTimeline"/>
    <dgm:cxn modelId="{45EE895A-AEA3-4EEF-B99B-72DFDC01C9EE}" type="presParOf" srcId="{A1AA123C-8C9A-4A3B-82A2-2FD6730D217C}" destId="{0FCF23C9-99B8-48B5-9D40-3FA4FA7A7389}" srcOrd="0" destOrd="0" presId="urn:microsoft.com/office/officeart/2016/7/layout/RoundedRectangleTimeline"/>
    <dgm:cxn modelId="{A426484E-5EF0-44BB-877A-85DF32034DBC}" type="presParOf" srcId="{A1AA123C-8C9A-4A3B-82A2-2FD6730D217C}" destId="{CD76AB26-7258-464C-958A-52F4613BD5D8}" srcOrd="1" destOrd="0" presId="urn:microsoft.com/office/officeart/2016/7/layout/RoundedRectangleTimeline"/>
    <dgm:cxn modelId="{B038794B-C5EA-4B73-A215-D818EF2E612D}" type="presParOf" srcId="{A1AA123C-8C9A-4A3B-82A2-2FD6730D217C}" destId="{0EEFCCEE-54E3-4EDE-8612-850F5D5FAA39}" srcOrd="2" destOrd="0" presId="urn:microsoft.com/office/officeart/2016/7/layout/RoundedRectangleTimeline"/>
    <dgm:cxn modelId="{24D73D1C-E35D-4B32-BFD4-BAB7DA3493C2}" type="presParOf" srcId="{A1AA123C-8C9A-4A3B-82A2-2FD6730D217C}" destId="{CEEE6E3E-E29B-4218-AFC0-37B0034E0925}" srcOrd="3" destOrd="0" presId="urn:microsoft.com/office/officeart/2016/7/layout/RoundedRectangleTimeline"/>
    <dgm:cxn modelId="{35955DF4-1E14-4F18-8ED5-80FC1464E4F3}" type="presParOf" srcId="{A1AA123C-8C9A-4A3B-82A2-2FD6730D217C}" destId="{A55CC8C7-06B3-4A84-88C5-F8FD0F9DD353}" srcOrd="4" destOrd="0" presId="urn:microsoft.com/office/officeart/2016/7/layout/RoundedRectangleTimeline"/>
    <dgm:cxn modelId="{DD21C2AA-2A5C-45C3-B935-FBB5D1D08EAC}" type="presParOf" srcId="{62338F32-2074-40DB-90C1-A9D15FCC57E2}" destId="{C006818A-8EE1-49BC-848C-E593FE213E2C}" srcOrd="5" destOrd="0" presId="urn:microsoft.com/office/officeart/2016/7/layout/RoundedRectangleTimeline"/>
    <dgm:cxn modelId="{151E079C-0B9D-4332-A611-ADB34CF55223}" type="presParOf" srcId="{62338F32-2074-40DB-90C1-A9D15FCC57E2}" destId="{5523E6EF-2827-47E5-B79D-4F8AD6251B27}" srcOrd="6" destOrd="0" presId="urn:microsoft.com/office/officeart/2016/7/layout/RoundedRectangleTimeline"/>
    <dgm:cxn modelId="{DA89F3B8-9A38-4A28-80B5-B0DEF763554B}" type="presParOf" srcId="{5523E6EF-2827-47E5-B79D-4F8AD6251B27}" destId="{323BA2A5-D9E5-49D2-AAE6-ECEEB6B45115}" srcOrd="0" destOrd="0" presId="urn:microsoft.com/office/officeart/2016/7/layout/RoundedRectangleTimeline"/>
    <dgm:cxn modelId="{27DE86AE-D4FF-4D36-A545-8D88DD1D22D4}" type="presParOf" srcId="{5523E6EF-2827-47E5-B79D-4F8AD6251B27}" destId="{B31B9664-027E-4DF1-90C4-124230EA2369}" srcOrd="1" destOrd="0" presId="urn:microsoft.com/office/officeart/2016/7/layout/RoundedRectangleTimeline"/>
    <dgm:cxn modelId="{3A622775-6978-4F0E-9DA4-316B0C8E56D4}" type="presParOf" srcId="{5523E6EF-2827-47E5-B79D-4F8AD6251B27}" destId="{4094D1CD-B1A2-4B44-B794-5D8843B261BB}" srcOrd="2" destOrd="0" presId="urn:microsoft.com/office/officeart/2016/7/layout/RoundedRectangleTimeline"/>
    <dgm:cxn modelId="{3803F3B6-E73E-4BE1-B635-A6CFA4726C59}" type="presParOf" srcId="{5523E6EF-2827-47E5-B79D-4F8AD6251B27}" destId="{FBDC89C0-F038-476A-B8B6-64F6909C7ACB}" srcOrd="3" destOrd="0" presId="urn:microsoft.com/office/officeart/2016/7/layout/RoundedRectangleTimeline"/>
    <dgm:cxn modelId="{41519FD0-A100-43D2-BDF6-7AEE92096226}" type="presParOf" srcId="{5523E6EF-2827-47E5-B79D-4F8AD6251B27}" destId="{40A77C98-6BD6-4CF0-8744-2DA237C9A4CD}" srcOrd="4" destOrd="0" presId="urn:microsoft.com/office/officeart/2016/7/layout/RoundedRectangleTimeline"/>
    <dgm:cxn modelId="{E23BA10A-EF02-4AF9-ADC5-6A0E643F7E71}" type="presParOf" srcId="{62338F32-2074-40DB-90C1-A9D15FCC57E2}" destId="{7B5D2A89-2C0E-4311-9DFB-1E492E3FCF56}" srcOrd="7" destOrd="0" presId="urn:microsoft.com/office/officeart/2016/7/layout/RoundedRectangleTimeline"/>
    <dgm:cxn modelId="{67057142-91FF-4628-86FA-BC1F9098F18E}" type="presParOf" srcId="{62338F32-2074-40DB-90C1-A9D15FCC57E2}" destId="{E35B5754-E74E-4968-887E-6B028AD27F6E}" srcOrd="8" destOrd="0" presId="urn:microsoft.com/office/officeart/2016/7/layout/RoundedRectangleTimeline"/>
    <dgm:cxn modelId="{77B9134B-BF6E-41EC-972B-894C10072691}" type="presParOf" srcId="{E35B5754-E74E-4968-887E-6B028AD27F6E}" destId="{9827C5E0-3FEC-4E14-83C7-1BC5F1A5F612}" srcOrd="0" destOrd="0" presId="urn:microsoft.com/office/officeart/2016/7/layout/RoundedRectangleTimeline"/>
    <dgm:cxn modelId="{E2372301-783E-4050-A92C-86BE6D56BB3B}" type="presParOf" srcId="{E35B5754-E74E-4968-887E-6B028AD27F6E}" destId="{A01328F3-B17D-4229-AD9D-D122F257B29E}" srcOrd="1" destOrd="0" presId="urn:microsoft.com/office/officeart/2016/7/layout/RoundedRectangleTimeline"/>
    <dgm:cxn modelId="{A1D2C16D-2CD8-467C-9E26-4A21E51326E5}" type="presParOf" srcId="{E35B5754-E74E-4968-887E-6B028AD27F6E}" destId="{16F0282C-B099-42A6-A712-FD06BE65B13A}" srcOrd="2" destOrd="0" presId="urn:microsoft.com/office/officeart/2016/7/layout/RoundedRectangleTimeline"/>
    <dgm:cxn modelId="{84CB5C93-7CAF-4CC6-8AC1-8F361CEDCD36}" type="presParOf" srcId="{E35B5754-E74E-4968-887E-6B028AD27F6E}" destId="{3AA4BDC3-7C87-4DDA-819B-FF0CBE504829}" srcOrd="3" destOrd="0" presId="urn:microsoft.com/office/officeart/2016/7/layout/RoundedRectangleTimeline"/>
    <dgm:cxn modelId="{66456B20-CEF1-47C5-B491-78939F9E73EA}" type="presParOf" srcId="{E35B5754-E74E-4968-887E-6B028AD27F6E}" destId="{234D0AF5-E5B9-4BE7-A4D4-264997E54F21}" srcOrd="4" destOrd="0" presId="urn:microsoft.com/office/officeart/2016/7/layout/RoundedRectangleTimeline"/>
    <dgm:cxn modelId="{86C8347D-F060-4DE8-AD0D-60AA8D4DCCBB}" type="presParOf" srcId="{62338F32-2074-40DB-90C1-A9D15FCC57E2}" destId="{3B84D2BF-0769-4C58-9F73-124DD57DBC1D}" srcOrd="9" destOrd="0" presId="urn:microsoft.com/office/officeart/2016/7/layout/RoundedRectangleTimeline"/>
    <dgm:cxn modelId="{611770D1-DD45-4AE6-93FA-8F8B92268A22}" type="presParOf" srcId="{62338F32-2074-40DB-90C1-A9D15FCC57E2}" destId="{69077AE0-DF1D-49EB-9A61-D02064FAFE00}" srcOrd="10" destOrd="0" presId="urn:microsoft.com/office/officeart/2016/7/layout/RoundedRectangleTimeline"/>
    <dgm:cxn modelId="{851946FC-1153-466C-AD8F-78C786E22911}" type="presParOf" srcId="{69077AE0-DF1D-49EB-9A61-D02064FAFE00}" destId="{EBCA58AD-2ECF-4330-BBAE-DCE7AF5E6A67}" srcOrd="0" destOrd="0" presId="urn:microsoft.com/office/officeart/2016/7/layout/RoundedRectangleTimeline"/>
    <dgm:cxn modelId="{24B9CD68-11D1-499F-A91E-BB2E1A73E77E}" type="presParOf" srcId="{69077AE0-DF1D-49EB-9A61-D02064FAFE00}" destId="{DF556C64-8CAA-4953-AC36-E8AEA6F52C48}" srcOrd="1" destOrd="0" presId="urn:microsoft.com/office/officeart/2016/7/layout/RoundedRectangleTimeline"/>
    <dgm:cxn modelId="{4420D3F3-8764-44C0-8BB2-289DA1AAE3B5}" type="presParOf" srcId="{69077AE0-DF1D-49EB-9A61-D02064FAFE00}" destId="{6FAD1AB2-8E53-4BC9-A107-C6D35D641EFE}" srcOrd="2" destOrd="0" presId="urn:microsoft.com/office/officeart/2016/7/layout/RoundedRectangleTimeline"/>
    <dgm:cxn modelId="{B188487A-FC7A-475F-8BA8-254567F5834A}" type="presParOf" srcId="{69077AE0-DF1D-49EB-9A61-D02064FAFE00}" destId="{0A252F32-2590-4250-8461-B4EF1C759283}" srcOrd="3" destOrd="0" presId="urn:microsoft.com/office/officeart/2016/7/layout/RoundedRectangleTimeline"/>
    <dgm:cxn modelId="{3D6D5C99-135B-4B95-9053-1C46C11924A0}" type="presParOf" srcId="{69077AE0-DF1D-49EB-9A61-D02064FAFE00}" destId="{707CE54B-1D68-4771-8F8E-38099B28528A}" srcOrd="4" destOrd="0" presId="urn:microsoft.com/office/officeart/2016/7/layout/RoundedRectangleTimeline"/>
    <dgm:cxn modelId="{2DA20843-4C7B-43CE-ADB6-1787546E48CD}" type="presParOf" srcId="{62338F32-2074-40DB-90C1-A9D15FCC57E2}" destId="{1D6A9385-E055-4C66-9078-9817EE6416E3}" srcOrd="11" destOrd="0" presId="urn:microsoft.com/office/officeart/2016/7/layout/RoundedRectangleTimeline"/>
    <dgm:cxn modelId="{DFBCD083-392E-4975-B48A-D9888A19CE1D}" type="presParOf" srcId="{62338F32-2074-40DB-90C1-A9D15FCC57E2}" destId="{D39ED911-750F-484C-AD65-176349EDC248}" srcOrd="12" destOrd="0" presId="urn:microsoft.com/office/officeart/2016/7/layout/RoundedRectangleTimeline"/>
    <dgm:cxn modelId="{7EBA72E8-12BC-4CA1-A528-A770D9EE9778}" type="presParOf" srcId="{D39ED911-750F-484C-AD65-176349EDC248}" destId="{7BBE506C-E8DC-4CF2-9703-ACE0D02B51E7}" srcOrd="0" destOrd="0" presId="urn:microsoft.com/office/officeart/2016/7/layout/RoundedRectangleTimeline"/>
    <dgm:cxn modelId="{8E5A5031-0D95-4D9B-9208-E9638FCDD2E6}" type="presParOf" srcId="{D39ED911-750F-484C-AD65-176349EDC248}" destId="{0BB63C69-6BF3-4928-BE6C-2BAAC9FB16F9}" srcOrd="1" destOrd="0" presId="urn:microsoft.com/office/officeart/2016/7/layout/RoundedRectangleTimeline"/>
    <dgm:cxn modelId="{6C8B845A-B9FD-4578-8424-AD6B81E197B9}" type="presParOf" srcId="{D39ED911-750F-484C-AD65-176349EDC248}" destId="{B87E8217-6BE5-411A-A333-671FEC85389E}" srcOrd="2" destOrd="0" presId="urn:microsoft.com/office/officeart/2016/7/layout/RoundedRectangleTimeline"/>
    <dgm:cxn modelId="{88FE8347-5328-4892-8C2A-0422277C41C5}" type="presParOf" srcId="{D39ED911-750F-484C-AD65-176349EDC248}" destId="{634CCB46-9777-448B-B438-2F2D2B1DF81C}" srcOrd="3" destOrd="0" presId="urn:microsoft.com/office/officeart/2016/7/layout/RoundedRectangleTimeline"/>
    <dgm:cxn modelId="{40CA6D27-BD7F-4504-8F2E-C630430EC5A9}" type="presParOf" srcId="{D39ED911-750F-484C-AD65-176349EDC248}" destId="{D6B279D8-8D1F-40C3-A52B-4CB068CF7A78}" srcOrd="4" destOrd="0" presId="urn:microsoft.com/office/officeart/2016/7/layout/RoundedRectangleTimeline"/>
    <dgm:cxn modelId="{0C8CC82B-822A-4456-BA5D-33043448A373}" type="presParOf" srcId="{62338F32-2074-40DB-90C1-A9D15FCC57E2}" destId="{EC9A3818-BA99-4380-81DE-30FF3CE2ECB6}" srcOrd="13" destOrd="0" presId="urn:microsoft.com/office/officeart/2016/7/layout/RoundedRectangleTimeline"/>
    <dgm:cxn modelId="{FC42DFC1-39B3-4B1E-9749-334AA099D35E}" type="presParOf" srcId="{62338F32-2074-40DB-90C1-A9D15FCC57E2}" destId="{C14A2A2E-3EB5-49C1-A2D6-A778964429EF}" srcOrd="14" destOrd="0" presId="urn:microsoft.com/office/officeart/2016/7/layout/RoundedRectangleTimeline"/>
    <dgm:cxn modelId="{327D4814-DA42-4C82-9E1B-A15FB5BF271C}" type="presParOf" srcId="{C14A2A2E-3EB5-49C1-A2D6-A778964429EF}" destId="{9FDB6E7B-0981-4F9D-9B2B-E2B5CB25CA8E}" srcOrd="0" destOrd="0" presId="urn:microsoft.com/office/officeart/2016/7/layout/RoundedRectangleTimeline"/>
    <dgm:cxn modelId="{584E19AA-7D96-4029-B9AB-1F1D08B64804}" type="presParOf" srcId="{C14A2A2E-3EB5-49C1-A2D6-A778964429EF}" destId="{E72A547E-A10E-420B-8CD6-43644DE72D51}" srcOrd="1" destOrd="0" presId="urn:microsoft.com/office/officeart/2016/7/layout/RoundedRectangleTimeline"/>
    <dgm:cxn modelId="{042F142C-C921-40EE-9455-E65134E6DC6F}" type="presParOf" srcId="{C14A2A2E-3EB5-49C1-A2D6-A778964429EF}" destId="{B73006C4-D74A-45D0-A1BF-BA67CE71B604}" srcOrd="2" destOrd="0" presId="urn:microsoft.com/office/officeart/2016/7/layout/RoundedRectangleTimeline"/>
    <dgm:cxn modelId="{5EAC8703-5779-4F53-AB84-B4F413B96A43}" type="presParOf" srcId="{C14A2A2E-3EB5-49C1-A2D6-A778964429EF}" destId="{30927EB0-C6C8-403F-A0B2-42FA34F6FC7A}" srcOrd="3" destOrd="0" presId="urn:microsoft.com/office/officeart/2016/7/layout/RoundedRectangleTimeline"/>
    <dgm:cxn modelId="{D1E2BCAD-FF1E-4C1F-AC2D-5E42170E6F04}" type="presParOf" srcId="{C14A2A2E-3EB5-49C1-A2D6-A778964429EF}" destId="{F0A4746F-1030-4C3B-AE6E-CE4AF0D904DF}" srcOrd="4" destOrd="0" presId="urn:microsoft.com/office/officeart/2016/7/layout/RoundedRectangleTimeline"/>
    <dgm:cxn modelId="{2EC08993-53C2-445C-86A6-AF404F217D93}" type="presParOf" srcId="{62338F32-2074-40DB-90C1-A9D15FCC57E2}" destId="{B0C0E389-228C-40B7-B2A9-3D5878D837F5}" srcOrd="15" destOrd="0" presId="urn:microsoft.com/office/officeart/2016/7/layout/RoundedRectangleTimeline"/>
    <dgm:cxn modelId="{0BCE8B42-57E3-4A70-9BA6-9FB9486F0C82}" type="presParOf" srcId="{62338F32-2074-40DB-90C1-A9D15FCC57E2}" destId="{85107E07-9936-4644-8F2C-AFBBB708B4B7}" srcOrd="16" destOrd="0" presId="urn:microsoft.com/office/officeart/2016/7/layout/RoundedRectangleTimeline"/>
    <dgm:cxn modelId="{3E6B28FC-CECC-42E0-9B47-37CD5642DA82}" type="presParOf" srcId="{85107E07-9936-4644-8F2C-AFBBB708B4B7}" destId="{B34635CD-093A-4B37-9FCC-07C7305CE8D9}" srcOrd="0" destOrd="0" presId="urn:microsoft.com/office/officeart/2016/7/layout/RoundedRectangleTimeline"/>
    <dgm:cxn modelId="{B18B7934-E8AF-4B42-B069-B060B62E16DC}" type="presParOf" srcId="{85107E07-9936-4644-8F2C-AFBBB708B4B7}" destId="{BA0F1B2C-F560-47F3-8168-B779E6AB861C}" srcOrd="1" destOrd="0" presId="urn:microsoft.com/office/officeart/2016/7/layout/RoundedRectangleTimeline"/>
    <dgm:cxn modelId="{AC010233-B0AA-41E1-9E2C-4961C86DA41F}" type="presParOf" srcId="{85107E07-9936-4644-8F2C-AFBBB708B4B7}" destId="{77C9EC7A-257E-4FDA-AF30-9F18BD16B2F4}" srcOrd="2" destOrd="0" presId="urn:microsoft.com/office/officeart/2016/7/layout/RoundedRectangleTimeline"/>
    <dgm:cxn modelId="{45481061-ECA8-4E3C-8F94-36A91259D1FD}" type="presParOf" srcId="{85107E07-9936-4644-8F2C-AFBBB708B4B7}" destId="{A562E45B-0917-4536-A70C-EC3999296A6F}" srcOrd="3" destOrd="0" presId="urn:microsoft.com/office/officeart/2016/7/layout/RoundedRectangleTimeline"/>
    <dgm:cxn modelId="{72553E63-B56D-4635-8733-3C1A983FC222}" type="presParOf" srcId="{85107E07-9936-4644-8F2C-AFBBB708B4B7}" destId="{06705B94-E9CB-4400-85D0-7068C359274F}" srcOrd="4" destOrd="0" presId="urn:microsoft.com/office/officeart/2016/7/layout/RoundedRectangleTimeline"/>
    <dgm:cxn modelId="{239DF66D-F519-4EA5-A2D8-22C48ACF183B}" type="presParOf" srcId="{62338F32-2074-40DB-90C1-A9D15FCC57E2}" destId="{EFB2E0EA-0EE8-483D-87E3-80D9E352C429}" srcOrd="17" destOrd="0" presId="urn:microsoft.com/office/officeart/2016/7/layout/RoundedRectangleTimeline"/>
    <dgm:cxn modelId="{2557D4C1-A20B-4CAD-99B1-9BF2C55A2EAB}" type="presParOf" srcId="{62338F32-2074-40DB-90C1-A9D15FCC57E2}" destId="{9C4036B7-48B2-4265-89D8-69490A08DE6E}" srcOrd="18" destOrd="0" presId="urn:microsoft.com/office/officeart/2016/7/layout/RoundedRectangleTimeline"/>
    <dgm:cxn modelId="{1C1049BE-1B7E-4449-BD45-E524264B1200}" type="presParOf" srcId="{9C4036B7-48B2-4265-89D8-69490A08DE6E}" destId="{0C27329A-FADC-4A29-8E8F-E060F9E4C50C}" srcOrd="0" destOrd="0" presId="urn:microsoft.com/office/officeart/2016/7/layout/RoundedRectangleTimeline"/>
    <dgm:cxn modelId="{81E8EC49-10CD-4E26-AA38-D34645F8E0A1}" type="presParOf" srcId="{9C4036B7-48B2-4265-89D8-69490A08DE6E}" destId="{460C6633-C6BA-4B28-8590-762E7C1F1254}" srcOrd="1" destOrd="0" presId="urn:microsoft.com/office/officeart/2016/7/layout/RoundedRectangleTimeline"/>
    <dgm:cxn modelId="{96F25405-2724-4046-A0B9-1CA545884CAA}" type="presParOf" srcId="{9C4036B7-48B2-4265-89D8-69490A08DE6E}" destId="{8A6458E1-8A76-476B-98E4-DA3E9B9331F3}" srcOrd="2" destOrd="0" presId="urn:microsoft.com/office/officeart/2016/7/layout/RoundedRectangleTimeline"/>
    <dgm:cxn modelId="{6B0F97C8-323E-4B5A-B84F-08B4B3A9E4D9}" type="presParOf" srcId="{9C4036B7-48B2-4265-89D8-69490A08DE6E}" destId="{BC179EA6-0BEF-4835-99CF-8BED7D5775A0}" srcOrd="3" destOrd="0" presId="urn:microsoft.com/office/officeart/2016/7/layout/RoundedRectangleTimeline"/>
    <dgm:cxn modelId="{45D59C4F-1321-4C6B-B6FC-66E268CC86BB}" type="presParOf" srcId="{9C4036B7-48B2-4265-89D8-69490A08DE6E}" destId="{6D02A4C7-5C85-48CE-91C1-9D8CAE9DBA9F}"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0313C4-A5E5-4C85-8D52-B867EF0C0965}"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7C369E-A461-45ED-9208-23F702170A38}">
      <dgm:prSet/>
      <dgm:spPr/>
      <dgm:t>
        <a:bodyPr/>
        <a:lstStyle/>
        <a:p>
          <a:pPr>
            <a:defRPr b="1"/>
          </a:pPr>
          <a:r>
            <a:rPr lang="en-US"/>
            <a:t>Spending update</a:t>
          </a:r>
        </a:p>
      </dgm:t>
    </dgm:pt>
    <dgm:pt modelId="{9570CE2D-3281-4EE4-81E0-5DC77BAC59E5}" type="parTrans" cxnId="{44D5A7F0-B2DA-4F4E-A005-8CC98C5492F6}">
      <dgm:prSet/>
      <dgm:spPr/>
      <dgm:t>
        <a:bodyPr/>
        <a:lstStyle/>
        <a:p>
          <a:endParaRPr lang="en-US"/>
        </a:p>
      </dgm:t>
    </dgm:pt>
    <dgm:pt modelId="{3EA9AD4A-1C21-4B4C-A9CD-793962BE4C8B}" type="sibTrans" cxnId="{44D5A7F0-B2DA-4F4E-A005-8CC98C5492F6}">
      <dgm:prSet/>
      <dgm:spPr/>
      <dgm:t>
        <a:bodyPr/>
        <a:lstStyle/>
        <a:p>
          <a:endParaRPr lang="en-US"/>
        </a:p>
      </dgm:t>
    </dgm:pt>
    <dgm:pt modelId="{01D14100-E3DF-44F7-BB52-4E0F7F3862F0}">
      <dgm:prSet/>
      <dgm:spPr/>
      <dgm:t>
        <a:bodyPr/>
        <a:lstStyle/>
        <a:p>
          <a:r>
            <a:rPr lang="en-US" dirty="0"/>
            <a:t>Reminder: two-year grant cycle</a:t>
          </a:r>
        </a:p>
      </dgm:t>
    </dgm:pt>
    <dgm:pt modelId="{124C034D-2650-43F6-85CF-820A2E0A5701}" type="parTrans" cxnId="{548F2AAB-1F63-4582-AC20-F918EBA71A2B}">
      <dgm:prSet/>
      <dgm:spPr/>
      <dgm:t>
        <a:bodyPr/>
        <a:lstStyle/>
        <a:p>
          <a:endParaRPr lang="en-US"/>
        </a:p>
      </dgm:t>
    </dgm:pt>
    <dgm:pt modelId="{FFC2B657-D5A4-48CE-A61B-6A6C73FA1559}" type="sibTrans" cxnId="{548F2AAB-1F63-4582-AC20-F918EBA71A2B}">
      <dgm:prSet/>
      <dgm:spPr/>
      <dgm:t>
        <a:bodyPr/>
        <a:lstStyle/>
        <a:p>
          <a:endParaRPr lang="en-US"/>
        </a:p>
      </dgm:t>
    </dgm:pt>
    <dgm:pt modelId="{1C61DF36-EF59-4CB4-9D78-69D80614FC38}">
      <dgm:prSet/>
      <dgm:spPr/>
      <dgm:t>
        <a:bodyPr/>
        <a:lstStyle/>
        <a:p>
          <a:pPr>
            <a:defRPr b="1"/>
          </a:pPr>
          <a:r>
            <a:rPr lang="en-US"/>
            <a:t>Grant management forms</a:t>
          </a:r>
        </a:p>
      </dgm:t>
    </dgm:pt>
    <dgm:pt modelId="{E4E8E48D-B355-41D0-A2AF-EB2BF3EE85DC}" type="parTrans" cxnId="{22479360-A1DD-4D98-80F0-0DE952CB217E}">
      <dgm:prSet/>
      <dgm:spPr/>
      <dgm:t>
        <a:bodyPr/>
        <a:lstStyle/>
        <a:p>
          <a:endParaRPr lang="en-US"/>
        </a:p>
      </dgm:t>
    </dgm:pt>
    <dgm:pt modelId="{E6754D08-0B13-4289-9C6F-385846199EA2}" type="sibTrans" cxnId="{22479360-A1DD-4D98-80F0-0DE952CB217E}">
      <dgm:prSet/>
      <dgm:spPr/>
      <dgm:t>
        <a:bodyPr/>
        <a:lstStyle/>
        <a:p>
          <a:endParaRPr lang="en-US"/>
        </a:p>
      </dgm:t>
    </dgm:pt>
    <dgm:pt modelId="{22FB6A0E-048A-4C5A-BE2C-E752F7E04D70}">
      <dgm:prSet/>
      <dgm:spPr/>
      <dgm:t>
        <a:bodyPr/>
        <a:lstStyle/>
        <a:p>
          <a:r>
            <a:rPr lang="en-US"/>
            <a:t>Sent out next week</a:t>
          </a:r>
        </a:p>
      </dgm:t>
    </dgm:pt>
    <dgm:pt modelId="{29C5DC30-5D34-49C5-B538-71022E73EB8C}" type="parTrans" cxnId="{890A1AA8-3B2C-49FB-A063-E43840D681E4}">
      <dgm:prSet/>
      <dgm:spPr/>
      <dgm:t>
        <a:bodyPr/>
        <a:lstStyle/>
        <a:p>
          <a:endParaRPr lang="en-US"/>
        </a:p>
      </dgm:t>
    </dgm:pt>
    <dgm:pt modelId="{0575EF98-F7C4-4B95-8D46-B3135B427F6E}" type="sibTrans" cxnId="{890A1AA8-3B2C-49FB-A063-E43840D681E4}">
      <dgm:prSet/>
      <dgm:spPr/>
      <dgm:t>
        <a:bodyPr/>
        <a:lstStyle/>
        <a:p>
          <a:endParaRPr lang="en-US"/>
        </a:p>
      </dgm:t>
    </dgm:pt>
    <dgm:pt modelId="{E07260FA-526A-424B-AF27-979D17F86441}" type="pres">
      <dgm:prSet presAssocID="{950313C4-A5E5-4C85-8D52-B867EF0C0965}" presName="root" presStyleCnt="0">
        <dgm:presLayoutVars>
          <dgm:dir/>
          <dgm:resizeHandles val="exact"/>
        </dgm:presLayoutVars>
      </dgm:prSet>
      <dgm:spPr/>
    </dgm:pt>
    <dgm:pt modelId="{4DFE1993-6346-4DC3-91E6-43117B64E3FF}" type="pres">
      <dgm:prSet presAssocID="{3D7C369E-A461-45ED-9208-23F702170A38}" presName="compNode" presStyleCnt="0"/>
      <dgm:spPr/>
    </dgm:pt>
    <dgm:pt modelId="{79AECCDD-F35E-48DC-926B-0A560D97AF1E}" type="pres">
      <dgm:prSet presAssocID="{3D7C369E-A461-45ED-9208-23F702170A3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E02803D9-1555-4BC7-9D91-43F2DC6E70F6}" type="pres">
      <dgm:prSet presAssocID="{3D7C369E-A461-45ED-9208-23F702170A38}" presName="iconSpace" presStyleCnt="0"/>
      <dgm:spPr/>
    </dgm:pt>
    <dgm:pt modelId="{D881E854-AC4D-4043-BAE4-9AA821AC2F4F}" type="pres">
      <dgm:prSet presAssocID="{3D7C369E-A461-45ED-9208-23F702170A38}" presName="parTx" presStyleLbl="revTx" presStyleIdx="0" presStyleCnt="4">
        <dgm:presLayoutVars>
          <dgm:chMax val="0"/>
          <dgm:chPref val="0"/>
        </dgm:presLayoutVars>
      </dgm:prSet>
      <dgm:spPr/>
    </dgm:pt>
    <dgm:pt modelId="{809FFA06-C16E-47B4-A628-822297FA5B10}" type="pres">
      <dgm:prSet presAssocID="{3D7C369E-A461-45ED-9208-23F702170A38}" presName="txSpace" presStyleCnt="0"/>
      <dgm:spPr/>
    </dgm:pt>
    <dgm:pt modelId="{E6766704-1E22-4753-B06F-9563A82C2623}" type="pres">
      <dgm:prSet presAssocID="{3D7C369E-A461-45ED-9208-23F702170A38}" presName="desTx" presStyleLbl="revTx" presStyleIdx="1" presStyleCnt="4">
        <dgm:presLayoutVars/>
      </dgm:prSet>
      <dgm:spPr/>
    </dgm:pt>
    <dgm:pt modelId="{5F38E2AB-4476-432D-BBF9-8BD11EE2B3A7}" type="pres">
      <dgm:prSet presAssocID="{3EA9AD4A-1C21-4B4C-A9CD-793962BE4C8B}" presName="sibTrans" presStyleCnt="0"/>
      <dgm:spPr/>
    </dgm:pt>
    <dgm:pt modelId="{86E1C5F0-E0D4-402E-8178-3C9600167A9D}" type="pres">
      <dgm:prSet presAssocID="{1C61DF36-EF59-4CB4-9D78-69D80614FC38}" presName="compNode" presStyleCnt="0"/>
      <dgm:spPr/>
    </dgm:pt>
    <dgm:pt modelId="{74F9B833-7515-400D-B7ED-B4C1F1730B76}" type="pres">
      <dgm:prSet presAssocID="{1C61DF36-EF59-4CB4-9D78-69D80614FC3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06F4A0E1-A181-4DA8-8583-68A626BAC098}" type="pres">
      <dgm:prSet presAssocID="{1C61DF36-EF59-4CB4-9D78-69D80614FC38}" presName="iconSpace" presStyleCnt="0"/>
      <dgm:spPr/>
    </dgm:pt>
    <dgm:pt modelId="{EC1418CE-5378-4D56-803E-28F4C30A7E58}" type="pres">
      <dgm:prSet presAssocID="{1C61DF36-EF59-4CB4-9D78-69D80614FC38}" presName="parTx" presStyleLbl="revTx" presStyleIdx="2" presStyleCnt="4">
        <dgm:presLayoutVars>
          <dgm:chMax val="0"/>
          <dgm:chPref val="0"/>
        </dgm:presLayoutVars>
      </dgm:prSet>
      <dgm:spPr/>
    </dgm:pt>
    <dgm:pt modelId="{5C2455C0-57BC-442A-A7AD-D0B2A42D543A}" type="pres">
      <dgm:prSet presAssocID="{1C61DF36-EF59-4CB4-9D78-69D80614FC38}" presName="txSpace" presStyleCnt="0"/>
      <dgm:spPr/>
    </dgm:pt>
    <dgm:pt modelId="{3EA0EA6D-3122-46FD-BF8F-D0B9885C6EF5}" type="pres">
      <dgm:prSet presAssocID="{1C61DF36-EF59-4CB4-9D78-69D80614FC38}" presName="desTx" presStyleLbl="revTx" presStyleIdx="3" presStyleCnt="4">
        <dgm:presLayoutVars/>
      </dgm:prSet>
      <dgm:spPr/>
    </dgm:pt>
  </dgm:ptLst>
  <dgm:cxnLst>
    <dgm:cxn modelId="{22479360-A1DD-4D98-80F0-0DE952CB217E}" srcId="{950313C4-A5E5-4C85-8D52-B867EF0C0965}" destId="{1C61DF36-EF59-4CB4-9D78-69D80614FC38}" srcOrd="1" destOrd="0" parTransId="{E4E8E48D-B355-41D0-A2AF-EB2BF3EE85DC}" sibTransId="{E6754D08-0B13-4289-9C6F-385846199EA2}"/>
    <dgm:cxn modelId="{14B3FC69-B843-4D16-99F0-30B21691CBC6}" type="presOf" srcId="{1C61DF36-EF59-4CB4-9D78-69D80614FC38}" destId="{EC1418CE-5378-4D56-803E-28F4C30A7E58}" srcOrd="0" destOrd="0" presId="urn:microsoft.com/office/officeart/2018/5/layout/CenteredIconLabelDescriptionList"/>
    <dgm:cxn modelId="{94B31F57-A824-47B7-BF0F-CB480936E198}" type="presOf" srcId="{3D7C369E-A461-45ED-9208-23F702170A38}" destId="{D881E854-AC4D-4043-BAE4-9AA821AC2F4F}" srcOrd="0" destOrd="0" presId="urn:microsoft.com/office/officeart/2018/5/layout/CenteredIconLabelDescriptionList"/>
    <dgm:cxn modelId="{890A1AA8-3B2C-49FB-A063-E43840D681E4}" srcId="{1C61DF36-EF59-4CB4-9D78-69D80614FC38}" destId="{22FB6A0E-048A-4C5A-BE2C-E752F7E04D70}" srcOrd="0" destOrd="0" parTransId="{29C5DC30-5D34-49C5-B538-71022E73EB8C}" sibTransId="{0575EF98-F7C4-4B95-8D46-B3135B427F6E}"/>
    <dgm:cxn modelId="{548F2AAB-1F63-4582-AC20-F918EBA71A2B}" srcId="{3D7C369E-A461-45ED-9208-23F702170A38}" destId="{01D14100-E3DF-44F7-BB52-4E0F7F3862F0}" srcOrd="0" destOrd="0" parTransId="{124C034D-2650-43F6-85CF-820A2E0A5701}" sibTransId="{FFC2B657-D5A4-48CE-A61B-6A6C73FA1559}"/>
    <dgm:cxn modelId="{474EDCB8-F601-44AA-B7EB-B0FDA68BDF01}" type="presOf" srcId="{22FB6A0E-048A-4C5A-BE2C-E752F7E04D70}" destId="{3EA0EA6D-3122-46FD-BF8F-D0B9885C6EF5}" srcOrd="0" destOrd="0" presId="urn:microsoft.com/office/officeart/2018/5/layout/CenteredIconLabelDescriptionList"/>
    <dgm:cxn modelId="{C9ECE0CA-AD6E-4BFB-BC1F-46107AC55A92}" type="presOf" srcId="{01D14100-E3DF-44F7-BB52-4E0F7F3862F0}" destId="{E6766704-1E22-4753-B06F-9563A82C2623}" srcOrd="0" destOrd="0" presId="urn:microsoft.com/office/officeart/2018/5/layout/CenteredIconLabelDescriptionList"/>
    <dgm:cxn modelId="{23688FE0-31BD-4352-8D6D-16763785ED82}" type="presOf" srcId="{950313C4-A5E5-4C85-8D52-B867EF0C0965}" destId="{E07260FA-526A-424B-AF27-979D17F86441}" srcOrd="0" destOrd="0" presId="urn:microsoft.com/office/officeart/2018/5/layout/CenteredIconLabelDescriptionList"/>
    <dgm:cxn modelId="{44D5A7F0-B2DA-4F4E-A005-8CC98C5492F6}" srcId="{950313C4-A5E5-4C85-8D52-B867EF0C0965}" destId="{3D7C369E-A461-45ED-9208-23F702170A38}" srcOrd="0" destOrd="0" parTransId="{9570CE2D-3281-4EE4-81E0-5DC77BAC59E5}" sibTransId="{3EA9AD4A-1C21-4B4C-A9CD-793962BE4C8B}"/>
    <dgm:cxn modelId="{477AF276-28F2-4782-880A-D4A58B85AED3}" type="presParOf" srcId="{E07260FA-526A-424B-AF27-979D17F86441}" destId="{4DFE1993-6346-4DC3-91E6-43117B64E3FF}" srcOrd="0" destOrd="0" presId="urn:microsoft.com/office/officeart/2018/5/layout/CenteredIconLabelDescriptionList"/>
    <dgm:cxn modelId="{51AF7AB7-DCF2-4F1F-9E68-0ABB5C3377C7}" type="presParOf" srcId="{4DFE1993-6346-4DC3-91E6-43117B64E3FF}" destId="{79AECCDD-F35E-48DC-926B-0A560D97AF1E}" srcOrd="0" destOrd="0" presId="urn:microsoft.com/office/officeart/2018/5/layout/CenteredIconLabelDescriptionList"/>
    <dgm:cxn modelId="{F5C1869B-9EC3-47DF-8987-6A3B5349C0CA}" type="presParOf" srcId="{4DFE1993-6346-4DC3-91E6-43117B64E3FF}" destId="{E02803D9-1555-4BC7-9D91-43F2DC6E70F6}" srcOrd="1" destOrd="0" presId="urn:microsoft.com/office/officeart/2018/5/layout/CenteredIconLabelDescriptionList"/>
    <dgm:cxn modelId="{8E29DD36-FBFA-4706-8078-493324E30A78}" type="presParOf" srcId="{4DFE1993-6346-4DC3-91E6-43117B64E3FF}" destId="{D881E854-AC4D-4043-BAE4-9AA821AC2F4F}" srcOrd="2" destOrd="0" presId="urn:microsoft.com/office/officeart/2018/5/layout/CenteredIconLabelDescriptionList"/>
    <dgm:cxn modelId="{EABB403F-9167-4721-BF7E-C467EC4F4918}" type="presParOf" srcId="{4DFE1993-6346-4DC3-91E6-43117B64E3FF}" destId="{809FFA06-C16E-47B4-A628-822297FA5B10}" srcOrd="3" destOrd="0" presId="urn:microsoft.com/office/officeart/2018/5/layout/CenteredIconLabelDescriptionList"/>
    <dgm:cxn modelId="{CB6CDA0B-3337-4D1E-8A1B-71B50033D9BA}" type="presParOf" srcId="{4DFE1993-6346-4DC3-91E6-43117B64E3FF}" destId="{E6766704-1E22-4753-B06F-9563A82C2623}" srcOrd="4" destOrd="0" presId="urn:microsoft.com/office/officeart/2018/5/layout/CenteredIconLabelDescriptionList"/>
    <dgm:cxn modelId="{B4DC403F-F794-4FA3-809A-D66433DA31A6}" type="presParOf" srcId="{E07260FA-526A-424B-AF27-979D17F86441}" destId="{5F38E2AB-4476-432D-BBF9-8BD11EE2B3A7}" srcOrd="1" destOrd="0" presId="urn:microsoft.com/office/officeart/2018/5/layout/CenteredIconLabelDescriptionList"/>
    <dgm:cxn modelId="{5AAA26E0-62B5-48EF-8015-AC45F3B16913}" type="presParOf" srcId="{E07260FA-526A-424B-AF27-979D17F86441}" destId="{86E1C5F0-E0D4-402E-8178-3C9600167A9D}" srcOrd="2" destOrd="0" presId="urn:microsoft.com/office/officeart/2018/5/layout/CenteredIconLabelDescriptionList"/>
    <dgm:cxn modelId="{697B3111-8907-441D-9206-BBB376A2D1D5}" type="presParOf" srcId="{86E1C5F0-E0D4-402E-8178-3C9600167A9D}" destId="{74F9B833-7515-400D-B7ED-B4C1F1730B76}" srcOrd="0" destOrd="0" presId="urn:microsoft.com/office/officeart/2018/5/layout/CenteredIconLabelDescriptionList"/>
    <dgm:cxn modelId="{C19BD644-ABA1-41C1-85FB-E737CE761DC5}" type="presParOf" srcId="{86E1C5F0-E0D4-402E-8178-3C9600167A9D}" destId="{06F4A0E1-A181-4DA8-8583-68A626BAC098}" srcOrd="1" destOrd="0" presId="urn:microsoft.com/office/officeart/2018/5/layout/CenteredIconLabelDescriptionList"/>
    <dgm:cxn modelId="{B31EAD95-8F1D-449A-AB86-6BAAABCC0291}" type="presParOf" srcId="{86E1C5F0-E0D4-402E-8178-3C9600167A9D}" destId="{EC1418CE-5378-4D56-803E-28F4C30A7E58}" srcOrd="2" destOrd="0" presId="urn:microsoft.com/office/officeart/2018/5/layout/CenteredIconLabelDescriptionList"/>
    <dgm:cxn modelId="{CAD2014B-9086-4137-B142-24DA6F3607A7}" type="presParOf" srcId="{86E1C5F0-E0D4-402E-8178-3C9600167A9D}" destId="{5C2455C0-57BC-442A-A7AD-D0B2A42D543A}" srcOrd="3" destOrd="0" presId="urn:microsoft.com/office/officeart/2018/5/layout/CenteredIconLabelDescriptionList"/>
    <dgm:cxn modelId="{DCFBCB26-B933-4DBF-A610-608BA2AF1CCB}" type="presParOf" srcId="{86E1C5F0-E0D4-402E-8178-3C9600167A9D}" destId="{3EA0EA6D-3122-46FD-BF8F-D0B9885C6EF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80E2A-5CE4-4BD6-9B18-D8AA3F220A1C}">
      <dsp:nvSpPr>
        <dsp:cNvPr id="0" name=""/>
        <dsp:cNvSpPr/>
      </dsp:nvSpPr>
      <dsp:spPr>
        <a:xfrm>
          <a:off x="0" y="386834"/>
          <a:ext cx="5811128"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68F948-AAEC-475F-832C-36801A13DC03}">
      <dsp:nvSpPr>
        <dsp:cNvPr id="0" name=""/>
        <dsp:cNvSpPr/>
      </dsp:nvSpPr>
      <dsp:spPr>
        <a:xfrm>
          <a:off x="290556" y="180194"/>
          <a:ext cx="4067789"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622300">
            <a:lnSpc>
              <a:spcPct val="90000"/>
            </a:lnSpc>
            <a:spcBef>
              <a:spcPct val="0"/>
            </a:spcBef>
            <a:spcAft>
              <a:spcPct val="35000"/>
            </a:spcAft>
            <a:buNone/>
          </a:pPr>
          <a:r>
            <a:rPr lang="en-US" sz="1400" kern="1200"/>
            <a:t>Welcome</a:t>
          </a:r>
        </a:p>
      </dsp:txBody>
      <dsp:txXfrm>
        <a:off x="310731" y="200369"/>
        <a:ext cx="4027439" cy="372930"/>
      </dsp:txXfrm>
    </dsp:sp>
    <dsp:sp modelId="{C1C205FA-34B1-457C-8EA8-91C42C1ECF57}">
      <dsp:nvSpPr>
        <dsp:cNvPr id="0" name=""/>
        <dsp:cNvSpPr/>
      </dsp:nvSpPr>
      <dsp:spPr>
        <a:xfrm>
          <a:off x="0" y="1021874"/>
          <a:ext cx="5811128" cy="352800"/>
        </a:xfrm>
        <a:prstGeom prst="rect">
          <a:avLst/>
        </a:prstGeom>
        <a:solidFill>
          <a:schemeClr val="lt1">
            <a:alpha val="90000"/>
            <a:hueOff val="0"/>
            <a:satOff val="0"/>
            <a:lumOff val="0"/>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547DDC-F2A7-40F3-ADC7-8D5AFFFA3C39}">
      <dsp:nvSpPr>
        <dsp:cNvPr id="0" name=""/>
        <dsp:cNvSpPr/>
      </dsp:nvSpPr>
      <dsp:spPr>
        <a:xfrm>
          <a:off x="290556" y="815234"/>
          <a:ext cx="4067789" cy="413280"/>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622300">
            <a:lnSpc>
              <a:spcPct val="90000"/>
            </a:lnSpc>
            <a:spcBef>
              <a:spcPct val="0"/>
            </a:spcBef>
            <a:spcAft>
              <a:spcPct val="35000"/>
            </a:spcAft>
            <a:buNone/>
          </a:pPr>
          <a:r>
            <a:rPr lang="en-US" sz="1400" kern="1200"/>
            <a:t>SERCC/mobile crisis updates</a:t>
          </a:r>
        </a:p>
      </dsp:txBody>
      <dsp:txXfrm>
        <a:off x="310731" y="835409"/>
        <a:ext cx="4027439" cy="372930"/>
      </dsp:txXfrm>
    </dsp:sp>
    <dsp:sp modelId="{042DF495-100B-4423-87AC-88521CDC3143}">
      <dsp:nvSpPr>
        <dsp:cNvPr id="0" name=""/>
        <dsp:cNvSpPr/>
      </dsp:nvSpPr>
      <dsp:spPr>
        <a:xfrm>
          <a:off x="0" y="1656914"/>
          <a:ext cx="5811128" cy="59535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1008" tIns="291592" rIns="4510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MDH workgroup</a:t>
          </a:r>
        </a:p>
      </dsp:txBody>
      <dsp:txXfrm>
        <a:off x="0" y="1656914"/>
        <a:ext cx="5811128" cy="595350"/>
      </dsp:txXfrm>
    </dsp:sp>
    <dsp:sp modelId="{53313C1E-88FD-4072-872A-9260B7BE8804}">
      <dsp:nvSpPr>
        <dsp:cNvPr id="0" name=""/>
        <dsp:cNvSpPr/>
      </dsp:nvSpPr>
      <dsp:spPr>
        <a:xfrm>
          <a:off x="290556" y="1450274"/>
          <a:ext cx="4067789" cy="4132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622300">
            <a:lnSpc>
              <a:spcPct val="90000"/>
            </a:lnSpc>
            <a:spcBef>
              <a:spcPct val="0"/>
            </a:spcBef>
            <a:spcAft>
              <a:spcPct val="35000"/>
            </a:spcAft>
            <a:buNone/>
          </a:pPr>
          <a:r>
            <a:rPr lang="en-US" sz="1400" kern="1200"/>
            <a:t>Suicide Prevention work </a:t>
          </a:r>
        </a:p>
      </dsp:txBody>
      <dsp:txXfrm>
        <a:off x="310731" y="1470449"/>
        <a:ext cx="4027439" cy="372930"/>
      </dsp:txXfrm>
    </dsp:sp>
    <dsp:sp modelId="{901D5E7D-EE02-45A5-BD2D-969432CF1D8E}">
      <dsp:nvSpPr>
        <dsp:cNvPr id="0" name=""/>
        <dsp:cNvSpPr/>
      </dsp:nvSpPr>
      <dsp:spPr>
        <a:xfrm>
          <a:off x="0" y="2534504"/>
          <a:ext cx="5811128" cy="81585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1008" tIns="291592" rIns="4510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Direct Care and Treatment </a:t>
          </a:r>
        </a:p>
        <a:p>
          <a:pPr marL="114300" lvl="1" indent="-114300" algn="l" defTabSz="622300">
            <a:lnSpc>
              <a:spcPct val="90000"/>
            </a:lnSpc>
            <a:spcBef>
              <a:spcPct val="0"/>
            </a:spcBef>
            <a:spcAft>
              <a:spcPct val="15000"/>
            </a:spcAft>
            <a:buChar char="•"/>
          </a:pPr>
          <a:r>
            <a:rPr lang="en-US" sz="1400" kern="1200" dirty="0"/>
            <a:t>MHIS reports </a:t>
          </a:r>
        </a:p>
      </dsp:txBody>
      <dsp:txXfrm>
        <a:off x="0" y="2534504"/>
        <a:ext cx="5811128" cy="815850"/>
      </dsp:txXfrm>
    </dsp:sp>
    <dsp:sp modelId="{413BA554-D9AB-4598-A69A-D2D8E75E9939}">
      <dsp:nvSpPr>
        <dsp:cNvPr id="0" name=""/>
        <dsp:cNvSpPr/>
      </dsp:nvSpPr>
      <dsp:spPr>
        <a:xfrm>
          <a:off x="290556" y="2327864"/>
          <a:ext cx="4067789" cy="4132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622300">
            <a:lnSpc>
              <a:spcPct val="90000"/>
            </a:lnSpc>
            <a:spcBef>
              <a:spcPct val="0"/>
            </a:spcBef>
            <a:spcAft>
              <a:spcPct val="35000"/>
            </a:spcAft>
            <a:buNone/>
          </a:pPr>
          <a:r>
            <a:rPr lang="en-US" sz="1400" kern="1200"/>
            <a:t>Data Reports</a:t>
          </a:r>
        </a:p>
      </dsp:txBody>
      <dsp:txXfrm>
        <a:off x="310731" y="2348039"/>
        <a:ext cx="4027439" cy="372930"/>
      </dsp:txXfrm>
    </dsp:sp>
    <dsp:sp modelId="{4491CB00-A4B6-4BEA-83CB-74927EA766DC}">
      <dsp:nvSpPr>
        <dsp:cNvPr id="0" name=""/>
        <dsp:cNvSpPr/>
      </dsp:nvSpPr>
      <dsp:spPr>
        <a:xfrm>
          <a:off x="0" y="3632594"/>
          <a:ext cx="5811128" cy="3528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27DA4C-53F9-468D-8F6B-B6BD80DCCB8D}">
      <dsp:nvSpPr>
        <dsp:cNvPr id="0" name=""/>
        <dsp:cNvSpPr/>
      </dsp:nvSpPr>
      <dsp:spPr>
        <a:xfrm>
          <a:off x="290556" y="3425954"/>
          <a:ext cx="4067789" cy="4132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622300">
            <a:lnSpc>
              <a:spcPct val="90000"/>
            </a:lnSpc>
            <a:spcBef>
              <a:spcPct val="0"/>
            </a:spcBef>
            <a:spcAft>
              <a:spcPct val="35000"/>
            </a:spcAft>
            <a:buNone/>
          </a:pPr>
          <a:r>
            <a:rPr lang="en-US" sz="1400" kern="1200"/>
            <a:t>Strategic Planning Goals</a:t>
          </a:r>
        </a:p>
      </dsp:txBody>
      <dsp:txXfrm>
        <a:off x="310731" y="3446129"/>
        <a:ext cx="4027439" cy="372930"/>
      </dsp:txXfrm>
    </dsp:sp>
    <dsp:sp modelId="{2B1F380B-E36D-4791-915F-7C122EE4A5D5}">
      <dsp:nvSpPr>
        <dsp:cNvPr id="0" name=""/>
        <dsp:cNvSpPr/>
      </dsp:nvSpPr>
      <dsp:spPr>
        <a:xfrm>
          <a:off x="0" y="4267634"/>
          <a:ext cx="5811128" cy="595350"/>
        </a:xfrm>
        <a:prstGeom prst="rect">
          <a:avLst/>
        </a:prstGeom>
        <a:solidFill>
          <a:schemeClr val="lt1">
            <a:alpha val="90000"/>
            <a:hueOff val="0"/>
            <a:satOff val="0"/>
            <a:lumOff val="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1008" tIns="291592" rIns="4510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Grant Management Documents</a:t>
          </a:r>
        </a:p>
      </dsp:txBody>
      <dsp:txXfrm>
        <a:off x="0" y="4267634"/>
        <a:ext cx="5811128" cy="595350"/>
      </dsp:txXfrm>
    </dsp:sp>
    <dsp:sp modelId="{EF81E5C8-5873-4223-AC64-9ABEF54838C7}">
      <dsp:nvSpPr>
        <dsp:cNvPr id="0" name=""/>
        <dsp:cNvSpPr/>
      </dsp:nvSpPr>
      <dsp:spPr>
        <a:xfrm>
          <a:off x="290556" y="4060994"/>
          <a:ext cx="4067789" cy="413280"/>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622300">
            <a:lnSpc>
              <a:spcPct val="90000"/>
            </a:lnSpc>
            <a:spcBef>
              <a:spcPct val="0"/>
            </a:spcBef>
            <a:spcAft>
              <a:spcPct val="35000"/>
            </a:spcAft>
            <a:buNone/>
          </a:pPr>
          <a:r>
            <a:rPr lang="en-US" sz="1400" kern="1200"/>
            <a:t>Budget</a:t>
          </a:r>
        </a:p>
      </dsp:txBody>
      <dsp:txXfrm>
        <a:off x="310731" y="4081169"/>
        <a:ext cx="4027439" cy="372930"/>
      </dsp:txXfrm>
    </dsp:sp>
    <dsp:sp modelId="{27CD879E-F13F-4668-AE78-533FF7A03EF4}">
      <dsp:nvSpPr>
        <dsp:cNvPr id="0" name=""/>
        <dsp:cNvSpPr/>
      </dsp:nvSpPr>
      <dsp:spPr>
        <a:xfrm>
          <a:off x="0" y="5145224"/>
          <a:ext cx="5811128" cy="3528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332025-9053-46B8-A743-04C6BDBEB58B}">
      <dsp:nvSpPr>
        <dsp:cNvPr id="0" name=""/>
        <dsp:cNvSpPr/>
      </dsp:nvSpPr>
      <dsp:spPr>
        <a:xfrm>
          <a:off x="290556" y="4938584"/>
          <a:ext cx="4067789" cy="4132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622300">
            <a:lnSpc>
              <a:spcPct val="90000"/>
            </a:lnSpc>
            <a:spcBef>
              <a:spcPct val="0"/>
            </a:spcBef>
            <a:spcAft>
              <a:spcPct val="35000"/>
            </a:spcAft>
            <a:buNone/>
          </a:pPr>
          <a:r>
            <a:rPr lang="en-US" sz="1400" kern="1200"/>
            <a:t>DHS AMHI reform updates</a:t>
          </a:r>
        </a:p>
      </dsp:txBody>
      <dsp:txXfrm>
        <a:off x="310731" y="4958759"/>
        <a:ext cx="4027439"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09893-12C8-45F1-9502-5F09ADDA9AE8}">
      <dsp:nvSpPr>
        <dsp:cNvPr id="0" name=""/>
        <dsp:cNvSpPr/>
      </dsp:nvSpPr>
      <dsp:spPr>
        <a:xfrm>
          <a:off x="679050" y="376937"/>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FCE86A-094A-481D-B5FA-0608595B2163}">
      <dsp:nvSpPr>
        <dsp:cNvPr id="0" name=""/>
        <dsp:cNvSpPr/>
      </dsp:nvSpPr>
      <dsp:spPr>
        <a:xfrm>
          <a:off x="1081237" y="77912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12A1E8-54A0-4B57-87CD-AA15677A75EF}">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Preliminary look at data reports</a:t>
          </a:r>
        </a:p>
      </dsp:txBody>
      <dsp:txXfrm>
        <a:off x="75768" y="2851938"/>
        <a:ext cx="3093750" cy="720000"/>
      </dsp:txXfrm>
    </dsp:sp>
    <dsp:sp modelId="{9AD69187-2119-4FB6-9090-733A3E1CADFF}">
      <dsp:nvSpPr>
        <dsp:cNvPr id="0" name=""/>
        <dsp:cNvSpPr/>
      </dsp:nvSpPr>
      <dsp:spPr>
        <a:xfrm>
          <a:off x="4314206" y="376937"/>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CB578C-D435-4FDE-839C-A59F3B6802F7}">
      <dsp:nvSpPr>
        <dsp:cNvPr id="0" name=""/>
        <dsp:cNvSpPr/>
      </dsp:nvSpPr>
      <dsp:spPr>
        <a:xfrm>
          <a:off x="4716393" y="77912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8D6899-53E7-48F2-A793-921D145E98E2}">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What would be helpful?</a:t>
          </a:r>
        </a:p>
      </dsp:txBody>
      <dsp:txXfrm>
        <a:off x="3710925" y="2851938"/>
        <a:ext cx="3093750" cy="720000"/>
      </dsp:txXfrm>
    </dsp:sp>
    <dsp:sp modelId="{B57C5CB3-53D5-487D-8BB0-5119198DEF0C}">
      <dsp:nvSpPr>
        <dsp:cNvPr id="0" name=""/>
        <dsp:cNvSpPr/>
      </dsp:nvSpPr>
      <dsp:spPr>
        <a:xfrm>
          <a:off x="7949362" y="376937"/>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68F4C6-A14C-4FA8-A8EF-737E27D04982}">
      <dsp:nvSpPr>
        <dsp:cNvPr id="0" name=""/>
        <dsp:cNvSpPr/>
      </dsp:nvSpPr>
      <dsp:spPr>
        <a:xfrm>
          <a:off x="8351550" y="77912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958F93-98B3-4120-AF65-C36C8681913F}">
      <dsp:nvSpPr>
        <dsp:cNvPr id="0" name=""/>
        <dsp:cNvSpPr/>
      </dsp:nvSpPr>
      <dsp:spPr>
        <a:xfrm>
          <a:off x="7346081"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Please connect if you’d like to schedule something for your agency</a:t>
          </a:r>
        </a:p>
      </dsp:txBody>
      <dsp:txXfrm>
        <a:off x="7346081" y="2851938"/>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93D09-22CD-48D9-9C1C-8A2332C9BBE6}">
      <dsp:nvSpPr>
        <dsp:cNvPr id="0" name=""/>
        <dsp:cNvSpPr/>
      </dsp:nvSpPr>
      <dsp:spPr>
        <a:xfrm rot="16200000">
          <a:off x="594045" y="1775221"/>
          <a:ext cx="453542" cy="984980"/>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Oct. 2019</a:t>
          </a:r>
        </a:p>
      </dsp:txBody>
      <dsp:txXfrm rot="5400000">
        <a:off x="350466" y="2063080"/>
        <a:ext cx="962840" cy="409262"/>
      </dsp:txXfrm>
    </dsp:sp>
    <dsp:sp modelId="{4BDDC636-30F4-4B00-AA89-F115642AF6FE}">
      <dsp:nvSpPr>
        <dsp:cNvPr id="0" name=""/>
        <dsp:cNvSpPr/>
      </dsp:nvSpPr>
      <dsp:spPr>
        <a:xfrm>
          <a:off x="0" y="0"/>
          <a:ext cx="1641633" cy="158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DHS issued a quick-call for a vendor to assist in the development of a funding formula.</a:t>
          </a:r>
        </a:p>
      </dsp:txBody>
      <dsp:txXfrm>
        <a:off x="0" y="0"/>
        <a:ext cx="1641633" cy="1587398"/>
      </dsp:txXfrm>
    </dsp:sp>
    <dsp:sp modelId="{FE2F6D6A-DCC5-4922-BE2D-B791BD92B173}">
      <dsp:nvSpPr>
        <dsp:cNvPr id="0" name=""/>
        <dsp:cNvSpPr/>
      </dsp:nvSpPr>
      <dsp:spPr>
        <a:xfrm>
          <a:off x="820816" y="1678106"/>
          <a:ext cx="0" cy="36283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1F700F1-560C-4256-A4A8-7856FA6F9439}">
      <dsp:nvSpPr>
        <dsp:cNvPr id="0" name=""/>
        <dsp:cNvSpPr/>
      </dsp:nvSpPr>
      <dsp:spPr>
        <a:xfrm>
          <a:off x="775462" y="1587398"/>
          <a:ext cx="90708" cy="90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688C4A-362D-41E7-8124-1AE045FD1765}">
      <dsp:nvSpPr>
        <dsp:cNvPr id="0" name=""/>
        <dsp:cNvSpPr/>
      </dsp:nvSpPr>
      <dsp:spPr>
        <a:xfrm>
          <a:off x="1313307" y="2040940"/>
          <a:ext cx="984980" cy="4535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Apr. 2020 – June 2021</a:t>
          </a:r>
        </a:p>
      </dsp:txBody>
      <dsp:txXfrm>
        <a:off x="1313307" y="2040940"/>
        <a:ext cx="984980" cy="453542"/>
      </dsp:txXfrm>
    </dsp:sp>
    <dsp:sp modelId="{5C0ABFBF-1D07-4297-8529-AAC887C11EBB}">
      <dsp:nvSpPr>
        <dsp:cNvPr id="0" name=""/>
        <dsp:cNvSpPr/>
      </dsp:nvSpPr>
      <dsp:spPr>
        <a:xfrm>
          <a:off x="984980" y="2948025"/>
          <a:ext cx="1641633" cy="158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a:t>DHS contracted with Forma ACS to assist in developing a funding formula.</a:t>
          </a:r>
        </a:p>
      </dsp:txBody>
      <dsp:txXfrm>
        <a:off x="984980" y="2948025"/>
        <a:ext cx="1641633" cy="1587398"/>
      </dsp:txXfrm>
    </dsp:sp>
    <dsp:sp modelId="{DD420699-7AAC-420D-9D09-5C757D155687}">
      <dsp:nvSpPr>
        <dsp:cNvPr id="0" name=""/>
        <dsp:cNvSpPr/>
      </dsp:nvSpPr>
      <dsp:spPr>
        <a:xfrm>
          <a:off x="1805797" y="2494483"/>
          <a:ext cx="0" cy="36283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1EFCA62-85DA-4F55-BA6A-C20A4B1C880C}">
      <dsp:nvSpPr>
        <dsp:cNvPr id="0" name=""/>
        <dsp:cNvSpPr/>
      </dsp:nvSpPr>
      <dsp:spPr>
        <a:xfrm>
          <a:off x="1760442" y="2857317"/>
          <a:ext cx="90708" cy="90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F23C9-99B8-48B5-9D40-3FA4FA7A7389}">
      <dsp:nvSpPr>
        <dsp:cNvPr id="0" name=""/>
        <dsp:cNvSpPr/>
      </dsp:nvSpPr>
      <dsp:spPr>
        <a:xfrm>
          <a:off x="2298287" y="2040940"/>
          <a:ext cx="984980" cy="4535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30 June 2021</a:t>
          </a:r>
        </a:p>
      </dsp:txBody>
      <dsp:txXfrm>
        <a:off x="2298287" y="2040940"/>
        <a:ext cx="984980" cy="453542"/>
      </dsp:txXfrm>
    </dsp:sp>
    <dsp:sp modelId="{CD76AB26-7258-464C-958A-52F4613BD5D8}">
      <dsp:nvSpPr>
        <dsp:cNvPr id="0" name=""/>
        <dsp:cNvSpPr/>
      </dsp:nvSpPr>
      <dsp:spPr>
        <a:xfrm>
          <a:off x="1969960" y="0"/>
          <a:ext cx="1641633" cy="158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Forma ACS presented a final formula model with usage recommendations to DHS.</a:t>
          </a:r>
        </a:p>
      </dsp:txBody>
      <dsp:txXfrm>
        <a:off x="1969960" y="0"/>
        <a:ext cx="1641633" cy="1587398"/>
      </dsp:txXfrm>
    </dsp:sp>
    <dsp:sp modelId="{0EEFCCEE-54E3-4EDE-8612-850F5D5FAA39}">
      <dsp:nvSpPr>
        <dsp:cNvPr id="0" name=""/>
        <dsp:cNvSpPr/>
      </dsp:nvSpPr>
      <dsp:spPr>
        <a:xfrm>
          <a:off x="2790777" y="1678106"/>
          <a:ext cx="0" cy="36283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EEE6E3E-E29B-4218-AFC0-37B0034E0925}">
      <dsp:nvSpPr>
        <dsp:cNvPr id="0" name=""/>
        <dsp:cNvSpPr/>
      </dsp:nvSpPr>
      <dsp:spPr>
        <a:xfrm>
          <a:off x="2745423" y="1587398"/>
          <a:ext cx="90708" cy="90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3BA2A5-D9E5-49D2-AAE6-ECEEB6B45115}">
      <dsp:nvSpPr>
        <dsp:cNvPr id="0" name=""/>
        <dsp:cNvSpPr/>
      </dsp:nvSpPr>
      <dsp:spPr>
        <a:xfrm>
          <a:off x="3283267" y="2040940"/>
          <a:ext cx="984980" cy="4535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June–Nov. 2021</a:t>
          </a:r>
        </a:p>
      </dsp:txBody>
      <dsp:txXfrm>
        <a:off x="3283267" y="2040940"/>
        <a:ext cx="984980" cy="453542"/>
      </dsp:txXfrm>
    </dsp:sp>
    <dsp:sp modelId="{B31B9664-027E-4DF1-90C4-124230EA2369}">
      <dsp:nvSpPr>
        <dsp:cNvPr id="0" name=""/>
        <dsp:cNvSpPr/>
      </dsp:nvSpPr>
      <dsp:spPr>
        <a:xfrm>
          <a:off x="2954940" y="2948025"/>
          <a:ext cx="1641633" cy="158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a:t>AMHI stakeholder workgroup reviews formula work and provides recommendations about weights of formula variables to DHS.</a:t>
          </a:r>
        </a:p>
      </dsp:txBody>
      <dsp:txXfrm>
        <a:off x="2954940" y="2948025"/>
        <a:ext cx="1641633" cy="1587398"/>
      </dsp:txXfrm>
    </dsp:sp>
    <dsp:sp modelId="{4094D1CD-B1A2-4B44-B794-5D8843B261BB}">
      <dsp:nvSpPr>
        <dsp:cNvPr id="0" name=""/>
        <dsp:cNvSpPr/>
      </dsp:nvSpPr>
      <dsp:spPr>
        <a:xfrm>
          <a:off x="3775757" y="2494483"/>
          <a:ext cx="0" cy="36283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BDC89C0-F038-476A-B8B6-64F6909C7ACB}">
      <dsp:nvSpPr>
        <dsp:cNvPr id="0" name=""/>
        <dsp:cNvSpPr/>
      </dsp:nvSpPr>
      <dsp:spPr>
        <a:xfrm>
          <a:off x="3730403" y="2857317"/>
          <a:ext cx="90708" cy="90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7C5E0-3FEC-4E14-83C7-1BC5F1A5F612}">
      <dsp:nvSpPr>
        <dsp:cNvPr id="0" name=""/>
        <dsp:cNvSpPr/>
      </dsp:nvSpPr>
      <dsp:spPr>
        <a:xfrm>
          <a:off x="4268247" y="2040940"/>
          <a:ext cx="984980" cy="4535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Oct. 2021 – Dec. 2022</a:t>
          </a:r>
        </a:p>
      </dsp:txBody>
      <dsp:txXfrm>
        <a:off x="4268247" y="2040940"/>
        <a:ext cx="984980" cy="453542"/>
      </dsp:txXfrm>
    </dsp:sp>
    <dsp:sp modelId="{A01328F3-B17D-4229-AD9D-D122F257B29E}">
      <dsp:nvSpPr>
        <dsp:cNvPr id="0" name=""/>
        <dsp:cNvSpPr/>
      </dsp:nvSpPr>
      <dsp:spPr>
        <a:xfrm>
          <a:off x="3939921" y="0"/>
          <a:ext cx="1641633" cy="158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DHS in partnership with White Earth Nation develops pilot Tribal AMHI Funding Formula and determines implementation plan of Tribal AMHI funding formula.</a:t>
          </a:r>
        </a:p>
      </dsp:txBody>
      <dsp:txXfrm>
        <a:off x="3939921" y="0"/>
        <a:ext cx="1641633" cy="1587398"/>
      </dsp:txXfrm>
    </dsp:sp>
    <dsp:sp modelId="{16F0282C-B099-42A6-A712-FD06BE65B13A}">
      <dsp:nvSpPr>
        <dsp:cNvPr id="0" name=""/>
        <dsp:cNvSpPr/>
      </dsp:nvSpPr>
      <dsp:spPr>
        <a:xfrm>
          <a:off x="4760737" y="1678106"/>
          <a:ext cx="0" cy="36283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AA4BDC3-7C87-4DDA-819B-FF0CBE504829}">
      <dsp:nvSpPr>
        <dsp:cNvPr id="0" name=""/>
        <dsp:cNvSpPr/>
      </dsp:nvSpPr>
      <dsp:spPr>
        <a:xfrm>
          <a:off x="4715383" y="1587398"/>
          <a:ext cx="90708" cy="90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CA58AD-2ECF-4330-BBAE-DCE7AF5E6A67}">
      <dsp:nvSpPr>
        <dsp:cNvPr id="0" name=""/>
        <dsp:cNvSpPr/>
      </dsp:nvSpPr>
      <dsp:spPr>
        <a:xfrm>
          <a:off x="5253228" y="2040940"/>
          <a:ext cx="984980" cy="4535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Feb. 2022</a:t>
          </a:r>
        </a:p>
      </dsp:txBody>
      <dsp:txXfrm>
        <a:off x="5253228" y="2040940"/>
        <a:ext cx="984980" cy="453542"/>
      </dsp:txXfrm>
    </dsp:sp>
    <dsp:sp modelId="{DF556C64-8CAA-4953-AC36-E8AEA6F52C48}">
      <dsp:nvSpPr>
        <dsp:cNvPr id="0" name=""/>
        <dsp:cNvSpPr/>
      </dsp:nvSpPr>
      <dsp:spPr>
        <a:xfrm>
          <a:off x="4924901" y="2948025"/>
          <a:ext cx="1641633" cy="158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a:t>Final recommendations of the funding formula are due in a report to the Minnesota Legislature.</a:t>
          </a:r>
        </a:p>
      </dsp:txBody>
      <dsp:txXfrm>
        <a:off x="4924901" y="2948025"/>
        <a:ext cx="1641633" cy="1587398"/>
      </dsp:txXfrm>
    </dsp:sp>
    <dsp:sp modelId="{6FAD1AB2-8E53-4BC9-A107-C6D35D641EFE}">
      <dsp:nvSpPr>
        <dsp:cNvPr id="0" name=""/>
        <dsp:cNvSpPr/>
      </dsp:nvSpPr>
      <dsp:spPr>
        <a:xfrm>
          <a:off x="5745718" y="2494483"/>
          <a:ext cx="0" cy="36283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A252F32-2590-4250-8461-B4EF1C759283}">
      <dsp:nvSpPr>
        <dsp:cNvPr id="0" name=""/>
        <dsp:cNvSpPr/>
      </dsp:nvSpPr>
      <dsp:spPr>
        <a:xfrm>
          <a:off x="5700363" y="2857317"/>
          <a:ext cx="90708" cy="90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BE506C-E8DC-4CF2-9703-ACE0D02B51E7}">
      <dsp:nvSpPr>
        <dsp:cNvPr id="0" name=""/>
        <dsp:cNvSpPr/>
      </dsp:nvSpPr>
      <dsp:spPr>
        <a:xfrm>
          <a:off x="6238208" y="2040940"/>
          <a:ext cx="984980" cy="4535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June–Dec. 2022</a:t>
          </a:r>
        </a:p>
      </dsp:txBody>
      <dsp:txXfrm>
        <a:off x="6238208" y="2040940"/>
        <a:ext cx="984980" cy="453542"/>
      </dsp:txXfrm>
    </dsp:sp>
    <dsp:sp modelId="{0BB63C69-6BF3-4928-BE6C-2BAAC9FB16F9}">
      <dsp:nvSpPr>
        <dsp:cNvPr id="0" name=""/>
        <dsp:cNvSpPr/>
      </dsp:nvSpPr>
      <dsp:spPr>
        <a:xfrm>
          <a:off x="5909881" y="0"/>
          <a:ext cx="1641633" cy="158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In partnership with AMHI stakeholders, DHS develops implementation plan for new formula allocations.</a:t>
          </a:r>
        </a:p>
      </dsp:txBody>
      <dsp:txXfrm>
        <a:off x="5909881" y="0"/>
        <a:ext cx="1641633" cy="1587398"/>
      </dsp:txXfrm>
    </dsp:sp>
    <dsp:sp modelId="{B87E8217-6BE5-411A-A333-671FEC85389E}">
      <dsp:nvSpPr>
        <dsp:cNvPr id="0" name=""/>
        <dsp:cNvSpPr/>
      </dsp:nvSpPr>
      <dsp:spPr>
        <a:xfrm>
          <a:off x="6730698" y="1678106"/>
          <a:ext cx="0" cy="36283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34CCB46-9777-448B-B438-2F2D2B1DF81C}">
      <dsp:nvSpPr>
        <dsp:cNvPr id="0" name=""/>
        <dsp:cNvSpPr/>
      </dsp:nvSpPr>
      <dsp:spPr>
        <a:xfrm>
          <a:off x="6685344" y="1587398"/>
          <a:ext cx="90708" cy="90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DB6E7B-0981-4F9D-9B2B-E2B5CB25CA8E}">
      <dsp:nvSpPr>
        <dsp:cNvPr id="0" name=""/>
        <dsp:cNvSpPr/>
      </dsp:nvSpPr>
      <dsp:spPr>
        <a:xfrm>
          <a:off x="7223188" y="2040940"/>
          <a:ext cx="984980" cy="4535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Feb. 2023</a:t>
          </a:r>
        </a:p>
      </dsp:txBody>
      <dsp:txXfrm>
        <a:off x="7223188" y="2040940"/>
        <a:ext cx="984980" cy="453542"/>
      </dsp:txXfrm>
    </dsp:sp>
    <dsp:sp modelId="{E72A547E-A10E-420B-8CD6-43644DE72D51}">
      <dsp:nvSpPr>
        <dsp:cNvPr id="0" name=""/>
        <dsp:cNvSpPr/>
      </dsp:nvSpPr>
      <dsp:spPr>
        <a:xfrm>
          <a:off x="6894861" y="2948025"/>
          <a:ext cx="1641633" cy="158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a:t>DHS releases final implementation plan and announces formula-based allocations. Note: regional allocations are subject to changes brought about by additions or reductions of AMHI fund.</a:t>
          </a:r>
        </a:p>
      </dsp:txBody>
      <dsp:txXfrm>
        <a:off x="6894861" y="2948025"/>
        <a:ext cx="1641633" cy="1587398"/>
      </dsp:txXfrm>
    </dsp:sp>
    <dsp:sp modelId="{B73006C4-D74A-45D0-A1BF-BA67CE71B604}">
      <dsp:nvSpPr>
        <dsp:cNvPr id="0" name=""/>
        <dsp:cNvSpPr/>
      </dsp:nvSpPr>
      <dsp:spPr>
        <a:xfrm>
          <a:off x="7715678" y="2494483"/>
          <a:ext cx="0" cy="36283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0927EB0-C6C8-403F-A0B2-42FA34F6FC7A}">
      <dsp:nvSpPr>
        <dsp:cNvPr id="0" name=""/>
        <dsp:cNvSpPr/>
      </dsp:nvSpPr>
      <dsp:spPr>
        <a:xfrm>
          <a:off x="7670324" y="2857317"/>
          <a:ext cx="90708" cy="90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4635CD-093A-4B37-9FCC-07C7305CE8D9}">
      <dsp:nvSpPr>
        <dsp:cNvPr id="0" name=""/>
        <dsp:cNvSpPr/>
      </dsp:nvSpPr>
      <dsp:spPr>
        <a:xfrm>
          <a:off x="8208168" y="2040940"/>
          <a:ext cx="984980" cy="4535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Apr. 2024</a:t>
          </a:r>
        </a:p>
      </dsp:txBody>
      <dsp:txXfrm>
        <a:off x="8208168" y="2040940"/>
        <a:ext cx="984980" cy="453542"/>
      </dsp:txXfrm>
    </dsp:sp>
    <dsp:sp modelId="{BA0F1B2C-F560-47F3-8168-B779E6AB861C}">
      <dsp:nvSpPr>
        <dsp:cNvPr id="0" name=""/>
        <dsp:cNvSpPr/>
      </dsp:nvSpPr>
      <dsp:spPr>
        <a:xfrm>
          <a:off x="7879841" y="0"/>
          <a:ext cx="1641633" cy="158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DHS releases AMHI grant plan application for the 2025-2026 funding cycle.</a:t>
          </a:r>
        </a:p>
      </dsp:txBody>
      <dsp:txXfrm>
        <a:off x="7879841" y="0"/>
        <a:ext cx="1641633" cy="1587398"/>
      </dsp:txXfrm>
    </dsp:sp>
    <dsp:sp modelId="{77C9EC7A-257E-4FDA-AF30-9F18BD16B2F4}">
      <dsp:nvSpPr>
        <dsp:cNvPr id="0" name=""/>
        <dsp:cNvSpPr/>
      </dsp:nvSpPr>
      <dsp:spPr>
        <a:xfrm>
          <a:off x="8700658" y="1678106"/>
          <a:ext cx="0" cy="36283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562E45B-0917-4536-A70C-EC3999296A6F}">
      <dsp:nvSpPr>
        <dsp:cNvPr id="0" name=""/>
        <dsp:cNvSpPr/>
      </dsp:nvSpPr>
      <dsp:spPr>
        <a:xfrm>
          <a:off x="8655304" y="1587398"/>
          <a:ext cx="90708" cy="90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7329A-FADC-4A29-8E8F-E060F9E4C50C}">
      <dsp:nvSpPr>
        <dsp:cNvPr id="0" name=""/>
        <dsp:cNvSpPr/>
      </dsp:nvSpPr>
      <dsp:spPr>
        <a:xfrm rot="5400000">
          <a:off x="9458867" y="1775221"/>
          <a:ext cx="453542" cy="984980"/>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 Jan. 2025</a:t>
          </a:r>
        </a:p>
      </dsp:txBody>
      <dsp:txXfrm rot="-5400000">
        <a:off x="9193148" y="2063080"/>
        <a:ext cx="962840" cy="409262"/>
      </dsp:txXfrm>
    </dsp:sp>
    <dsp:sp modelId="{460C6633-C6BA-4B28-8590-762E7C1F1254}">
      <dsp:nvSpPr>
        <dsp:cNvPr id="0" name=""/>
        <dsp:cNvSpPr/>
      </dsp:nvSpPr>
      <dsp:spPr>
        <a:xfrm>
          <a:off x="8864822" y="2948025"/>
          <a:ext cx="1641633" cy="158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a:t>First contract round for formula-based allocations begins.</a:t>
          </a:r>
        </a:p>
      </dsp:txBody>
      <dsp:txXfrm>
        <a:off x="8864822" y="2948025"/>
        <a:ext cx="1641633" cy="1587398"/>
      </dsp:txXfrm>
    </dsp:sp>
    <dsp:sp modelId="{8A6458E1-8A76-476B-98E4-DA3E9B9331F3}">
      <dsp:nvSpPr>
        <dsp:cNvPr id="0" name=""/>
        <dsp:cNvSpPr/>
      </dsp:nvSpPr>
      <dsp:spPr>
        <a:xfrm>
          <a:off x="9685639" y="2494483"/>
          <a:ext cx="0" cy="36283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C179EA6-0BEF-4835-99CF-8BED7D5775A0}">
      <dsp:nvSpPr>
        <dsp:cNvPr id="0" name=""/>
        <dsp:cNvSpPr/>
      </dsp:nvSpPr>
      <dsp:spPr>
        <a:xfrm>
          <a:off x="9640284" y="2857317"/>
          <a:ext cx="90708" cy="90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ECCDD-F35E-48DC-926B-0A560D97AF1E}">
      <dsp:nvSpPr>
        <dsp:cNvPr id="0" name=""/>
        <dsp:cNvSpPr/>
      </dsp:nvSpPr>
      <dsp:spPr>
        <a:xfrm>
          <a:off x="1963800" y="84978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81E854-AC4D-4043-BAE4-9AA821AC2F4F}">
      <dsp:nvSpPr>
        <dsp:cNvPr id="0" name=""/>
        <dsp:cNvSpPr/>
      </dsp:nvSpPr>
      <dsp:spPr>
        <a:xfrm>
          <a:off x="559800" y="247586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b="1"/>
          </a:pPr>
          <a:r>
            <a:rPr lang="en-US" sz="3100" kern="1200"/>
            <a:t>Spending update</a:t>
          </a:r>
        </a:p>
      </dsp:txBody>
      <dsp:txXfrm>
        <a:off x="559800" y="2475865"/>
        <a:ext cx="4320000" cy="648000"/>
      </dsp:txXfrm>
    </dsp:sp>
    <dsp:sp modelId="{E6766704-1E22-4753-B06F-9563A82C2623}">
      <dsp:nvSpPr>
        <dsp:cNvPr id="0" name=""/>
        <dsp:cNvSpPr/>
      </dsp:nvSpPr>
      <dsp:spPr>
        <a:xfrm>
          <a:off x="559800" y="3176924"/>
          <a:ext cx="4320000" cy="325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t>Reminder: two-year grant cycle</a:t>
          </a:r>
        </a:p>
      </dsp:txBody>
      <dsp:txXfrm>
        <a:off x="559800" y="3176924"/>
        <a:ext cx="4320000" cy="325832"/>
      </dsp:txXfrm>
    </dsp:sp>
    <dsp:sp modelId="{74F9B833-7515-400D-B7ED-B4C1F1730B76}">
      <dsp:nvSpPr>
        <dsp:cNvPr id="0" name=""/>
        <dsp:cNvSpPr/>
      </dsp:nvSpPr>
      <dsp:spPr>
        <a:xfrm>
          <a:off x="7039800" y="849787"/>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1418CE-5378-4D56-803E-28F4C30A7E58}">
      <dsp:nvSpPr>
        <dsp:cNvPr id="0" name=""/>
        <dsp:cNvSpPr/>
      </dsp:nvSpPr>
      <dsp:spPr>
        <a:xfrm>
          <a:off x="5635800" y="247586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b="1"/>
          </a:pPr>
          <a:r>
            <a:rPr lang="en-US" sz="3100" kern="1200"/>
            <a:t>Grant management forms</a:t>
          </a:r>
        </a:p>
      </dsp:txBody>
      <dsp:txXfrm>
        <a:off x="5635800" y="2475865"/>
        <a:ext cx="4320000" cy="648000"/>
      </dsp:txXfrm>
    </dsp:sp>
    <dsp:sp modelId="{3EA0EA6D-3122-46FD-BF8F-D0B9885C6EF5}">
      <dsp:nvSpPr>
        <dsp:cNvPr id="0" name=""/>
        <dsp:cNvSpPr/>
      </dsp:nvSpPr>
      <dsp:spPr>
        <a:xfrm>
          <a:off x="5635800" y="3176924"/>
          <a:ext cx="4320000" cy="325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Sent out next week</a:t>
          </a:r>
        </a:p>
      </dsp:txBody>
      <dsp:txXfrm>
        <a:off x="5635800" y="3176924"/>
        <a:ext cx="4320000" cy="3258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DCABF-FC72-4007-8649-3FB6B6EFF869}"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F07AE-1E51-43AE-BCB2-B5F769FC5CB1}" type="slidenum">
              <a:rPr lang="en-US" smtClean="0"/>
              <a:t>‹#›</a:t>
            </a:fld>
            <a:endParaRPr lang="en-US"/>
          </a:p>
        </p:txBody>
      </p:sp>
    </p:spTree>
    <p:extLst>
      <p:ext uri="{BB962C8B-B14F-4D97-AF65-F5344CB8AC3E}">
        <p14:creationId xmlns:p14="http://schemas.microsoft.com/office/powerpoint/2010/main" val="352749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9670-C7EA-434D-85ED-B97C9A1B35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329D63-68C7-4312-8314-B47AF15D56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351389-F3D8-49DE-AC7B-4F0F498E2B96}"/>
              </a:ext>
            </a:extLst>
          </p:cNvPr>
          <p:cNvSpPr>
            <a:spLocks noGrp="1"/>
          </p:cNvSpPr>
          <p:nvPr>
            <p:ph type="dt" sz="half" idx="10"/>
          </p:nvPr>
        </p:nvSpPr>
        <p:spPr/>
        <p:txBody>
          <a:bodyPr/>
          <a:lstStyle/>
          <a:p>
            <a:fld id="{53357C51-A2DF-45B7-9709-262B70AD438F}" type="datetimeFigureOut">
              <a:rPr lang="en-US" smtClean="0"/>
              <a:t>11/16/2021</a:t>
            </a:fld>
            <a:endParaRPr lang="en-US"/>
          </a:p>
        </p:txBody>
      </p:sp>
      <p:sp>
        <p:nvSpPr>
          <p:cNvPr id="5" name="Footer Placeholder 4">
            <a:extLst>
              <a:ext uri="{FF2B5EF4-FFF2-40B4-BE49-F238E27FC236}">
                <a16:creationId xmlns:a16="http://schemas.microsoft.com/office/drawing/2014/main" id="{14C54759-280C-4292-B2B6-F4E2663F2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A988A-2BB6-403E-ABA7-DD5D7528366F}"/>
              </a:ext>
            </a:extLst>
          </p:cNvPr>
          <p:cNvSpPr>
            <a:spLocks noGrp="1"/>
          </p:cNvSpPr>
          <p:nvPr>
            <p:ph type="sldNum" sz="quarter" idx="12"/>
          </p:nvPr>
        </p:nvSpPr>
        <p:spPr/>
        <p:txBody>
          <a:bodyPr/>
          <a:lstStyle/>
          <a:p>
            <a:fld id="{C2FD2FE6-9DF0-417F-A02D-209F22252403}" type="slidenum">
              <a:rPr lang="en-US" smtClean="0"/>
              <a:t>‹#›</a:t>
            </a:fld>
            <a:endParaRPr lang="en-US"/>
          </a:p>
        </p:txBody>
      </p:sp>
    </p:spTree>
    <p:extLst>
      <p:ext uri="{BB962C8B-B14F-4D97-AF65-F5344CB8AC3E}">
        <p14:creationId xmlns:p14="http://schemas.microsoft.com/office/powerpoint/2010/main" val="318586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DF2B-ED25-4353-B2BB-DF35FAA454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CF8985-52F1-4D4A-AE4C-F5F9C769C1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19E6F-CDA1-4D5C-A8DF-18DF1D8DDDFF}"/>
              </a:ext>
            </a:extLst>
          </p:cNvPr>
          <p:cNvSpPr>
            <a:spLocks noGrp="1"/>
          </p:cNvSpPr>
          <p:nvPr>
            <p:ph type="dt" sz="half" idx="10"/>
          </p:nvPr>
        </p:nvSpPr>
        <p:spPr/>
        <p:txBody>
          <a:bodyPr/>
          <a:lstStyle/>
          <a:p>
            <a:fld id="{53357C51-A2DF-45B7-9709-262B70AD438F}" type="datetimeFigureOut">
              <a:rPr lang="en-US" smtClean="0"/>
              <a:t>11/16/2021</a:t>
            </a:fld>
            <a:endParaRPr lang="en-US"/>
          </a:p>
        </p:txBody>
      </p:sp>
      <p:sp>
        <p:nvSpPr>
          <p:cNvPr id="5" name="Footer Placeholder 4">
            <a:extLst>
              <a:ext uri="{FF2B5EF4-FFF2-40B4-BE49-F238E27FC236}">
                <a16:creationId xmlns:a16="http://schemas.microsoft.com/office/drawing/2014/main" id="{65E6E660-ACC2-4ECE-8ED0-40AE25370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5C77B-47C6-4238-B63D-CA0F214C1C6E}"/>
              </a:ext>
            </a:extLst>
          </p:cNvPr>
          <p:cNvSpPr>
            <a:spLocks noGrp="1"/>
          </p:cNvSpPr>
          <p:nvPr>
            <p:ph type="sldNum" sz="quarter" idx="12"/>
          </p:nvPr>
        </p:nvSpPr>
        <p:spPr/>
        <p:txBody>
          <a:bodyPr/>
          <a:lstStyle/>
          <a:p>
            <a:fld id="{C2FD2FE6-9DF0-417F-A02D-209F22252403}" type="slidenum">
              <a:rPr lang="en-US" smtClean="0"/>
              <a:t>‹#›</a:t>
            </a:fld>
            <a:endParaRPr lang="en-US"/>
          </a:p>
        </p:txBody>
      </p:sp>
    </p:spTree>
    <p:extLst>
      <p:ext uri="{BB962C8B-B14F-4D97-AF65-F5344CB8AC3E}">
        <p14:creationId xmlns:p14="http://schemas.microsoft.com/office/powerpoint/2010/main" val="297147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5850D9-8423-4C45-B4C1-E49ED46D40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0D269B-1D86-45BD-B6FF-B28A3B609A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CC2C3F-2F32-4DC7-8412-9116FEBA6A0B}"/>
              </a:ext>
            </a:extLst>
          </p:cNvPr>
          <p:cNvSpPr>
            <a:spLocks noGrp="1"/>
          </p:cNvSpPr>
          <p:nvPr>
            <p:ph type="dt" sz="half" idx="10"/>
          </p:nvPr>
        </p:nvSpPr>
        <p:spPr/>
        <p:txBody>
          <a:bodyPr/>
          <a:lstStyle/>
          <a:p>
            <a:fld id="{53357C51-A2DF-45B7-9709-262B70AD438F}" type="datetimeFigureOut">
              <a:rPr lang="en-US" smtClean="0"/>
              <a:t>11/16/2021</a:t>
            </a:fld>
            <a:endParaRPr lang="en-US"/>
          </a:p>
        </p:txBody>
      </p:sp>
      <p:sp>
        <p:nvSpPr>
          <p:cNvPr id="5" name="Footer Placeholder 4">
            <a:extLst>
              <a:ext uri="{FF2B5EF4-FFF2-40B4-BE49-F238E27FC236}">
                <a16:creationId xmlns:a16="http://schemas.microsoft.com/office/drawing/2014/main" id="{6B708E43-EF0C-45C3-88EF-D6D416B974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F7092-CFEC-4967-B8BE-705A5D64A98E}"/>
              </a:ext>
            </a:extLst>
          </p:cNvPr>
          <p:cNvSpPr>
            <a:spLocks noGrp="1"/>
          </p:cNvSpPr>
          <p:nvPr>
            <p:ph type="sldNum" sz="quarter" idx="12"/>
          </p:nvPr>
        </p:nvSpPr>
        <p:spPr/>
        <p:txBody>
          <a:bodyPr/>
          <a:lstStyle/>
          <a:p>
            <a:fld id="{C2FD2FE6-9DF0-417F-A02D-209F22252403}" type="slidenum">
              <a:rPr lang="en-US" smtClean="0"/>
              <a:t>‹#›</a:t>
            </a:fld>
            <a:endParaRPr lang="en-US"/>
          </a:p>
        </p:txBody>
      </p:sp>
    </p:spTree>
    <p:extLst>
      <p:ext uri="{BB962C8B-B14F-4D97-AF65-F5344CB8AC3E}">
        <p14:creationId xmlns:p14="http://schemas.microsoft.com/office/powerpoint/2010/main" val="160046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3856-BC28-4639-9598-B8106D4D5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1D3AAB-E68A-493C-A0E0-E0FC6F3E1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BCFAD-C185-41CD-BB19-070A5AAB1872}"/>
              </a:ext>
            </a:extLst>
          </p:cNvPr>
          <p:cNvSpPr>
            <a:spLocks noGrp="1"/>
          </p:cNvSpPr>
          <p:nvPr>
            <p:ph type="dt" sz="half" idx="10"/>
          </p:nvPr>
        </p:nvSpPr>
        <p:spPr/>
        <p:txBody>
          <a:bodyPr/>
          <a:lstStyle/>
          <a:p>
            <a:fld id="{53357C51-A2DF-45B7-9709-262B70AD438F}" type="datetimeFigureOut">
              <a:rPr lang="en-US" smtClean="0"/>
              <a:t>11/16/2021</a:t>
            </a:fld>
            <a:endParaRPr lang="en-US"/>
          </a:p>
        </p:txBody>
      </p:sp>
      <p:sp>
        <p:nvSpPr>
          <p:cNvPr id="5" name="Footer Placeholder 4">
            <a:extLst>
              <a:ext uri="{FF2B5EF4-FFF2-40B4-BE49-F238E27FC236}">
                <a16:creationId xmlns:a16="http://schemas.microsoft.com/office/drawing/2014/main" id="{06A881FB-510D-4EE9-9A73-DC367C689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8A400-0F85-4765-B97C-FC39CCAAA2D7}"/>
              </a:ext>
            </a:extLst>
          </p:cNvPr>
          <p:cNvSpPr>
            <a:spLocks noGrp="1"/>
          </p:cNvSpPr>
          <p:nvPr>
            <p:ph type="sldNum" sz="quarter" idx="12"/>
          </p:nvPr>
        </p:nvSpPr>
        <p:spPr/>
        <p:txBody>
          <a:bodyPr/>
          <a:lstStyle/>
          <a:p>
            <a:fld id="{C2FD2FE6-9DF0-417F-A02D-209F22252403}" type="slidenum">
              <a:rPr lang="en-US" smtClean="0"/>
              <a:t>‹#›</a:t>
            </a:fld>
            <a:endParaRPr lang="en-US"/>
          </a:p>
        </p:txBody>
      </p:sp>
    </p:spTree>
    <p:extLst>
      <p:ext uri="{BB962C8B-B14F-4D97-AF65-F5344CB8AC3E}">
        <p14:creationId xmlns:p14="http://schemas.microsoft.com/office/powerpoint/2010/main" val="330834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0B4F-6B63-4DF6-9C82-677F0E3928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13059B-3044-46AA-9897-5303E6A8D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E6384-FE1E-4A38-9D8F-FB27BFDE3C27}"/>
              </a:ext>
            </a:extLst>
          </p:cNvPr>
          <p:cNvSpPr>
            <a:spLocks noGrp="1"/>
          </p:cNvSpPr>
          <p:nvPr>
            <p:ph type="dt" sz="half" idx="10"/>
          </p:nvPr>
        </p:nvSpPr>
        <p:spPr/>
        <p:txBody>
          <a:bodyPr/>
          <a:lstStyle/>
          <a:p>
            <a:fld id="{53357C51-A2DF-45B7-9709-262B70AD438F}" type="datetimeFigureOut">
              <a:rPr lang="en-US" smtClean="0"/>
              <a:t>11/16/2021</a:t>
            </a:fld>
            <a:endParaRPr lang="en-US"/>
          </a:p>
        </p:txBody>
      </p:sp>
      <p:sp>
        <p:nvSpPr>
          <p:cNvPr id="5" name="Footer Placeholder 4">
            <a:extLst>
              <a:ext uri="{FF2B5EF4-FFF2-40B4-BE49-F238E27FC236}">
                <a16:creationId xmlns:a16="http://schemas.microsoft.com/office/drawing/2014/main" id="{E99B74B0-B6F4-49BC-84D8-6513B25F1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9593F-B9DB-4DAC-A12C-08F174DD39E1}"/>
              </a:ext>
            </a:extLst>
          </p:cNvPr>
          <p:cNvSpPr>
            <a:spLocks noGrp="1"/>
          </p:cNvSpPr>
          <p:nvPr>
            <p:ph type="sldNum" sz="quarter" idx="12"/>
          </p:nvPr>
        </p:nvSpPr>
        <p:spPr/>
        <p:txBody>
          <a:bodyPr/>
          <a:lstStyle/>
          <a:p>
            <a:fld id="{C2FD2FE6-9DF0-417F-A02D-209F22252403}" type="slidenum">
              <a:rPr lang="en-US" smtClean="0"/>
              <a:t>‹#›</a:t>
            </a:fld>
            <a:endParaRPr lang="en-US"/>
          </a:p>
        </p:txBody>
      </p:sp>
    </p:spTree>
    <p:extLst>
      <p:ext uri="{BB962C8B-B14F-4D97-AF65-F5344CB8AC3E}">
        <p14:creationId xmlns:p14="http://schemas.microsoft.com/office/powerpoint/2010/main" val="103974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5922-5C55-4F92-9858-39E0AB4EB5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A9D212-FF86-4FA5-A12E-A6B633EA68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C24D09-4010-4EA2-8BB5-1C3C7EF63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0AB583-E5E2-4217-9456-529F879485C5}"/>
              </a:ext>
            </a:extLst>
          </p:cNvPr>
          <p:cNvSpPr>
            <a:spLocks noGrp="1"/>
          </p:cNvSpPr>
          <p:nvPr>
            <p:ph type="dt" sz="half" idx="10"/>
          </p:nvPr>
        </p:nvSpPr>
        <p:spPr/>
        <p:txBody>
          <a:bodyPr/>
          <a:lstStyle/>
          <a:p>
            <a:fld id="{53357C51-A2DF-45B7-9709-262B70AD438F}" type="datetimeFigureOut">
              <a:rPr lang="en-US" smtClean="0"/>
              <a:t>11/16/2021</a:t>
            </a:fld>
            <a:endParaRPr lang="en-US"/>
          </a:p>
        </p:txBody>
      </p:sp>
      <p:sp>
        <p:nvSpPr>
          <p:cNvPr id="6" name="Footer Placeholder 5">
            <a:extLst>
              <a:ext uri="{FF2B5EF4-FFF2-40B4-BE49-F238E27FC236}">
                <a16:creationId xmlns:a16="http://schemas.microsoft.com/office/drawing/2014/main" id="{730D2811-810A-4711-9C36-BAD555860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B97099-C0BC-4BC8-AF3B-B98C584C4A43}"/>
              </a:ext>
            </a:extLst>
          </p:cNvPr>
          <p:cNvSpPr>
            <a:spLocks noGrp="1"/>
          </p:cNvSpPr>
          <p:nvPr>
            <p:ph type="sldNum" sz="quarter" idx="12"/>
          </p:nvPr>
        </p:nvSpPr>
        <p:spPr/>
        <p:txBody>
          <a:bodyPr/>
          <a:lstStyle/>
          <a:p>
            <a:fld id="{C2FD2FE6-9DF0-417F-A02D-209F22252403}" type="slidenum">
              <a:rPr lang="en-US" smtClean="0"/>
              <a:t>‹#›</a:t>
            </a:fld>
            <a:endParaRPr lang="en-US"/>
          </a:p>
        </p:txBody>
      </p:sp>
    </p:spTree>
    <p:extLst>
      <p:ext uri="{BB962C8B-B14F-4D97-AF65-F5344CB8AC3E}">
        <p14:creationId xmlns:p14="http://schemas.microsoft.com/office/powerpoint/2010/main" val="3769855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BF26-68F3-43F3-848F-3B567611EC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EB4BF4-4AC4-484A-BBC1-F23B1DE3E2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933390-CCCD-4A81-9A77-6755A8BED7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1E5967-F21E-4456-9B00-898B08B90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2B127D-7E42-4241-AFC3-66B2B5A382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7D26E3-4ED4-4557-AC55-38FC6E2E9494}"/>
              </a:ext>
            </a:extLst>
          </p:cNvPr>
          <p:cNvSpPr>
            <a:spLocks noGrp="1"/>
          </p:cNvSpPr>
          <p:nvPr>
            <p:ph type="dt" sz="half" idx="10"/>
          </p:nvPr>
        </p:nvSpPr>
        <p:spPr/>
        <p:txBody>
          <a:bodyPr/>
          <a:lstStyle/>
          <a:p>
            <a:fld id="{53357C51-A2DF-45B7-9709-262B70AD438F}" type="datetimeFigureOut">
              <a:rPr lang="en-US" smtClean="0"/>
              <a:t>11/16/2021</a:t>
            </a:fld>
            <a:endParaRPr lang="en-US"/>
          </a:p>
        </p:txBody>
      </p:sp>
      <p:sp>
        <p:nvSpPr>
          <p:cNvPr id="8" name="Footer Placeholder 7">
            <a:extLst>
              <a:ext uri="{FF2B5EF4-FFF2-40B4-BE49-F238E27FC236}">
                <a16:creationId xmlns:a16="http://schemas.microsoft.com/office/drawing/2014/main" id="{DB3A3567-585C-4D13-AA55-0D757BD27A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708D5D-466C-4431-A2BD-26F020A4508C}"/>
              </a:ext>
            </a:extLst>
          </p:cNvPr>
          <p:cNvSpPr>
            <a:spLocks noGrp="1"/>
          </p:cNvSpPr>
          <p:nvPr>
            <p:ph type="sldNum" sz="quarter" idx="12"/>
          </p:nvPr>
        </p:nvSpPr>
        <p:spPr/>
        <p:txBody>
          <a:bodyPr/>
          <a:lstStyle/>
          <a:p>
            <a:fld id="{C2FD2FE6-9DF0-417F-A02D-209F22252403}" type="slidenum">
              <a:rPr lang="en-US" smtClean="0"/>
              <a:t>‹#›</a:t>
            </a:fld>
            <a:endParaRPr lang="en-US"/>
          </a:p>
        </p:txBody>
      </p:sp>
    </p:spTree>
    <p:extLst>
      <p:ext uri="{BB962C8B-B14F-4D97-AF65-F5344CB8AC3E}">
        <p14:creationId xmlns:p14="http://schemas.microsoft.com/office/powerpoint/2010/main" val="402852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18D0-3186-4D66-A8B0-EF3D66F14A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BA515-2615-4610-8149-7D358062207F}"/>
              </a:ext>
            </a:extLst>
          </p:cNvPr>
          <p:cNvSpPr>
            <a:spLocks noGrp="1"/>
          </p:cNvSpPr>
          <p:nvPr>
            <p:ph type="dt" sz="half" idx="10"/>
          </p:nvPr>
        </p:nvSpPr>
        <p:spPr/>
        <p:txBody>
          <a:bodyPr/>
          <a:lstStyle/>
          <a:p>
            <a:fld id="{53357C51-A2DF-45B7-9709-262B70AD438F}" type="datetimeFigureOut">
              <a:rPr lang="en-US" smtClean="0"/>
              <a:t>11/16/2021</a:t>
            </a:fld>
            <a:endParaRPr lang="en-US"/>
          </a:p>
        </p:txBody>
      </p:sp>
      <p:sp>
        <p:nvSpPr>
          <p:cNvPr id="4" name="Footer Placeholder 3">
            <a:extLst>
              <a:ext uri="{FF2B5EF4-FFF2-40B4-BE49-F238E27FC236}">
                <a16:creationId xmlns:a16="http://schemas.microsoft.com/office/drawing/2014/main" id="{59FD0CD0-0C9D-46FA-B2E3-3D61E0C3D7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BDE1BD-20F3-4002-9FD1-E382E5F024C9}"/>
              </a:ext>
            </a:extLst>
          </p:cNvPr>
          <p:cNvSpPr>
            <a:spLocks noGrp="1"/>
          </p:cNvSpPr>
          <p:nvPr>
            <p:ph type="sldNum" sz="quarter" idx="12"/>
          </p:nvPr>
        </p:nvSpPr>
        <p:spPr/>
        <p:txBody>
          <a:bodyPr/>
          <a:lstStyle/>
          <a:p>
            <a:fld id="{C2FD2FE6-9DF0-417F-A02D-209F22252403}" type="slidenum">
              <a:rPr lang="en-US" smtClean="0"/>
              <a:t>‹#›</a:t>
            </a:fld>
            <a:endParaRPr lang="en-US"/>
          </a:p>
        </p:txBody>
      </p:sp>
    </p:spTree>
    <p:extLst>
      <p:ext uri="{BB962C8B-B14F-4D97-AF65-F5344CB8AC3E}">
        <p14:creationId xmlns:p14="http://schemas.microsoft.com/office/powerpoint/2010/main" val="236964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78D88E-5E9A-4EA8-9D58-B5B6068A5702}"/>
              </a:ext>
            </a:extLst>
          </p:cNvPr>
          <p:cNvSpPr>
            <a:spLocks noGrp="1"/>
          </p:cNvSpPr>
          <p:nvPr>
            <p:ph type="dt" sz="half" idx="10"/>
          </p:nvPr>
        </p:nvSpPr>
        <p:spPr/>
        <p:txBody>
          <a:bodyPr/>
          <a:lstStyle/>
          <a:p>
            <a:fld id="{53357C51-A2DF-45B7-9709-262B70AD438F}" type="datetimeFigureOut">
              <a:rPr lang="en-US" smtClean="0"/>
              <a:t>11/16/2021</a:t>
            </a:fld>
            <a:endParaRPr lang="en-US"/>
          </a:p>
        </p:txBody>
      </p:sp>
      <p:sp>
        <p:nvSpPr>
          <p:cNvPr id="3" name="Footer Placeholder 2">
            <a:extLst>
              <a:ext uri="{FF2B5EF4-FFF2-40B4-BE49-F238E27FC236}">
                <a16:creationId xmlns:a16="http://schemas.microsoft.com/office/drawing/2014/main" id="{25733135-FCFF-43A8-AF52-67C93DBABC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475FB-044C-488F-A56C-AB25B0D8CBE4}"/>
              </a:ext>
            </a:extLst>
          </p:cNvPr>
          <p:cNvSpPr>
            <a:spLocks noGrp="1"/>
          </p:cNvSpPr>
          <p:nvPr>
            <p:ph type="sldNum" sz="quarter" idx="12"/>
          </p:nvPr>
        </p:nvSpPr>
        <p:spPr/>
        <p:txBody>
          <a:bodyPr/>
          <a:lstStyle/>
          <a:p>
            <a:fld id="{C2FD2FE6-9DF0-417F-A02D-209F22252403}" type="slidenum">
              <a:rPr lang="en-US" smtClean="0"/>
              <a:t>‹#›</a:t>
            </a:fld>
            <a:endParaRPr lang="en-US"/>
          </a:p>
        </p:txBody>
      </p:sp>
    </p:spTree>
    <p:extLst>
      <p:ext uri="{BB962C8B-B14F-4D97-AF65-F5344CB8AC3E}">
        <p14:creationId xmlns:p14="http://schemas.microsoft.com/office/powerpoint/2010/main" val="3624453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D5F8-EE75-47D5-B9B2-60AC4BED2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F79C42-A25D-46E7-B2F9-0A61174DAC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23D90C-6ADA-480F-9542-1B0CA476B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268FA-3BE1-4AB3-8647-48339DB08FC6}"/>
              </a:ext>
            </a:extLst>
          </p:cNvPr>
          <p:cNvSpPr>
            <a:spLocks noGrp="1"/>
          </p:cNvSpPr>
          <p:nvPr>
            <p:ph type="dt" sz="half" idx="10"/>
          </p:nvPr>
        </p:nvSpPr>
        <p:spPr/>
        <p:txBody>
          <a:bodyPr/>
          <a:lstStyle/>
          <a:p>
            <a:fld id="{53357C51-A2DF-45B7-9709-262B70AD438F}" type="datetimeFigureOut">
              <a:rPr lang="en-US" smtClean="0"/>
              <a:t>11/16/2021</a:t>
            </a:fld>
            <a:endParaRPr lang="en-US"/>
          </a:p>
        </p:txBody>
      </p:sp>
      <p:sp>
        <p:nvSpPr>
          <p:cNvPr id="6" name="Footer Placeholder 5">
            <a:extLst>
              <a:ext uri="{FF2B5EF4-FFF2-40B4-BE49-F238E27FC236}">
                <a16:creationId xmlns:a16="http://schemas.microsoft.com/office/drawing/2014/main" id="{F4B395C5-3F75-4DB2-8BE5-4CB5ECBE6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B593B-EF1F-4455-B951-2C4252A49595}"/>
              </a:ext>
            </a:extLst>
          </p:cNvPr>
          <p:cNvSpPr>
            <a:spLocks noGrp="1"/>
          </p:cNvSpPr>
          <p:nvPr>
            <p:ph type="sldNum" sz="quarter" idx="12"/>
          </p:nvPr>
        </p:nvSpPr>
        <p:spPr/>
        <p:txBody>
          <a:bodyPr/>
          <a:lstStyle/>
          <a:p>
            <a:fld id="{C2FD2FE6-9DF0-417F-A02D-209F22252403}" type="slidenum">
              <a:rPr lang="en-US" smtClean="0"/>
              <a:t>‹#›</a:t>
            </a:fld>
            <a:endParaRPr lang="en-US"/>
          </a:p>
        </p:txBody>
      </p:sp>
    </p:spTree>
    <p:extLst>
      <p:ext uri="{BB962C8B-B14F-4D97-AF65-F5344CB8AC3E}">
        <p14:creationId xmlns:p14="http://schemas.microsoft.com/office/powerpoint/2010/main" val="1113112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5FAE-7BB3-43B5-BCCA-1892FF8CE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31C12-C923-44C4-A84B-00360383CF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7BF8DA-E936-48E5-B929-EECEEB900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4095F-CC40-4661-AFBF-BB4710BA8008}"/>
              </a:ext>
            </a:extLst>
          </p:cNvPr>
          <p:cNvSpPr>
            <a:spLocks noGrp="1"/>
          </p:cNvSpPr>
          <p:nvPr>
            <p:ph type="dt" sz="half" idx="10"/>
          </p:nvPr>
        </p:nvSpPr>
        <p:spPr/>
        <p:txBody>
          <a:bodyPr/>
          <a:lstStyle/>
          <a:p>
            <a:fld id="{53357C51-A2DF-45B7-9709-262B70AD438F}" type="datetimeFigureOut">
              <a:rPr lang="en-US" smtClean="0"/>
              <a:t>11/16/2021</a:t>
            </a:fld>
            <a:endParaRPr lang="en-US"/>
          </a:p>
        </p:txBody>
      </p:sp>
      <p:sp>
        <p:nvSpPr>
          <p:cNvPr id="6" name="Footer Placeholder 5">
            <a:extLst>
              <a:ext uri="{FF2B5EF4-FFF2-40B4-BE49-F238E27FC236}">
                <a16:creationId xmlns:a16="http://schemas.microsoft.com/office/drawing/2014/main" id="{4A093759-675A-461B-8C06-801D84E08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15CDE-F769-444F-87CF-74428D192355}"/>
              </a:ext>
            </a:extLst>
          </p:cNvPr>
          <p:cNvSpPr>
            <a:spLocks noGrp="1"/>
          </p:cNvSpPr>
          <p:nvPr>
            <p:ph type="sldNum" sz="quarter" idx="12"/>
          </p:nvPr>
        </p:nvSpPr>
        <p:spPr/>
        <p:txBody>
          <a:bodyPr/>
          <a:lstStyle/>
          <a:p>
            <a:fld id="{C2FD2FE6-9DF0-417F-A02D-209F22252403}" type="slidenum">
              <a:rPr lang="en-US" smtClean="0"/>
              <a:t>‹#›</a:t>
            </a:fld>
            <a:endParaRPr lang="en-US"/>
          </a:p>
        </p:txBody>
      </p:sp>
    </p:spTree>
    <p:extLst>
      <p:ext uri="{BB962C8B-B14F-4D97-AF65-F5344CB8AC3E}">
        <p14:creationId xmlns:p14="http://schemas.microsoft.com/office/powerpoint/2010/main" val="30974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D1EB3D-F7EA-4220-A462-DAD442BE7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841201-538C-4962-9F09-460F02106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C2FA0-BE81-4CEF-AEE4-DF7291DAD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57C51-A2DF-45B7-9709-262B70AD438F}" type="datetimeFigureOut">
              <a:rPr lang="en-US" smtClean="0"/>
              <a:t>11/16/2021</a:t>
            </a:fld>
            <a:endParaRPr lang="en-US"/>
          </a:p>
        </p:txBody>
      </p:sp>
      <p:sp>
        <p:nvSpPr>
          <p:cNvPr id="5" name="Footer Placeholder 4">
            <a:extLst>
              <a:ext uri="{FF2B5EF4-FFF2-40B4-BE49-F238E27FC236}">
                <a16:creationId xmlns:a16="http://schemas.microsoft.com/office/drawing/2014/main" id="{DE21AD1D-44C0-46FE-9B37-95937E4D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7D29E0-9D5D-410F-90C8-F4E4BC041C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D2FE6-9DF0-417F-A02D-209F22252403}" type="slidenum">
              <a:rPr lang="en-US" smtClean="0"/>
              <a:t>‹#›</a:t>
            </a:fld>
            <a:endParaRPr lang="en-US"/>
          </a:p>
        </p:txBody>
      </p:sp>
    </p:spTree>
    <p:extLst>
      <p:ext uri="{BB962C8B-B14F-4D97-AF65-F5344CB8AC3E}">
        <p14:creationId xmlns:p14="http://schemas.microsoft.com/office/powerpoint/2010/main" val="673267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E11DD6-3CB6-4C83-9572-C73F7DF44105}"/>
              </a:ext>
            </a:extLst>
          </p:cNvPr>
          <p:cNvSpPr>
            <a:spLocks noGrp="1"/>
          </p:cNvSpPr>
          <p:nvPr>
            <p:ph type="ctrTitle"/>
          </p:nvPr>
        </p:nvSpPr>
        <p:spPr>
          <a:xfrm>
            <a:off x="838199" y="1093788"/>
            <a:ext cx="10506455" cy="2967208"/>
          </a:xfrm>
        </p:spPr>
        <p:txBody>
          <a:bodyPr>
            <a:normAutofit/>
          </a:bodyPr>
          <a:lstStyle/>
          <a:p>
            <a:pPr algn="l"/>
            <a:r>
              <a:rPr lang="en-US" sz="8000"/>
              <a:t>CREST November 21</a:t>
            </a:r>
          </a:p>
        </p:txBody>
      </p:sp>
      <p:sp>
        <p:nvSpPr>
          <p:cNvPr id="3" name="Subtitle 2">
            <a:extLst>
              <a:ext uri="{FF2B5EF4-FFF2-40B4-BE49-F238E27FC236}">
                <a16:creationId xmlns:a16="http://schemas.microsoft.com/office/drawing/2014/main" id="{95FA7EAE-7E64-4105-AB11-062BA0900DD1}"/>
              </a:ext>
            </a:extLst>
          </p:cNvPr>
          <p:cNvSpPr>
            <a:spLocks noGrp="1"/>
          </p:cNvSpPr>
          <p:nvPr>
            <p:ph type="subTitle" idx="1"/>
          </p:nvPr>
        </p:nvSpPr>
        <p:spPr>
          <a:xfrm>
            <a:off x="7400924" y="4619624"/>
            <a:ext cx="3946779" cy="1038225"/>
          </a:xfrm>
        </p:spPr>
        <p:txBody>
          <a:bodyPr>
            <a:normAutofit/>
          </a:bodyPr>
          <a:lstStyle/>
          <a:p>
            <a:pPr algn="r"/>
            <a:endParaRPr lang="en-US"/>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20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317B1429-C49D-413F-A454-A28C0B7FF349}"/>
              </a:ext>
            </a:extLst>
          </p:cNvPr>
          <p:cNvPicPr>
            <a:picLocks noChangeAspect="1"/>
          </p:cNvPicPr>
          <p:nvPr/>
        </p:nvPicPr>
        <p:blipFill rotWithShape="1">
          <a:blip r:embed="rId2"/>
          <a:srcRect l="14166" t="26077" r="32292" b="21177"/>
          <a:stretch/>
        </p:blipFill>
        <p:spPr>
          <a:xfrm>
            <a:off x="1337007" y="228600"/>
            <a:ext cx="9441786" cy="4953000"/>
          </a:xfrm>
          <a:prstGeom prst="rect">
            <a:avLst/>
          </a:prstGeom>
        </p:spPr>
      </p:pic>
    </p:spTree>
    <p:extLst>
      <p:ext uri="{BB962C8B-B14F-4D97-AF65-F5344CB8AC3E}">
        <p14:creationId xmlns:p14="http://schemas.microsoft.com/office/powerpoint/2010/main" val="92883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4BFADD9-C22C-45F1-BE8A-60ECDE187FEF}"/>
              </a:ext>
            </a:extLst>
          </p:cNvPr>
          <p:cNvSpPr>
            <a:spLocks noGrp="1"/>
          </p:cNvSpPr>
          <p:nvPr>
            <p:ph type="ctrTitle"/>
          </p:nvPr>
        </p:nvSpPr>
        <p:spPr>
          <a:xfrm>
            <a:off x="3315031" y="1380754"/>
            <a:ext cx="5561938" cy="2513516"/>
          </a:xfrm>
        </p:spPr>
        <p:txBody>
          <a:bodyPr>
            <a:normAutofit/>
          </a:bodyPr>
          <a:lstStyle/>
          <a:p>
            <a:r>
              <a:rPr lang="en-US" dirty="0"/>
              <a:t>SERCC Data</a:t>
            </a:r>
          </a:p>
        </p:txBody>
      </p:sp>
      <p:sp>
        <p:nvSpPr>
          <p:cNvPr id="3" name="Subtitle 2">
            <a:extLst>
              <a:ext uri="{FF2B5EF4-FFF2-40B4-BE49-F238E27FC236}">
                <a16:creationId xmlns:a16="http://schemas.microsoft.com/office/drawing/2014/main" id="{FF096964-622B-4B35-AEFB-863223661D51}"/>
              </a:ext>
            </a:extLst>
          </p:cNvPr>
          <p:cNvSpPr>
            <a:spLocks noGrp="1"/>
          </p:cNvSpPr>
          <p:nvPr>
            <p:ph type="subTitle" idx="1"/>
          </p:nvPr>
        </p:nvSpPr>
        <p:spPr>
          <a:xfrm>
            <a:off x="3315031" y="4076802"/>
            <a:ext cx="5561938" cy="1534587"/>
          </a:xfrm>
        </p:spPr>
        <p:txBody>
          <a:bodyPr>
            <a:normAutofit/>
          </a:bodyPr>
          <a:lstStyle/>
          <a:p>
            <a:endParaRPr lang="en-US"/>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38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43255-7168-413E-9CE8-A16BD339D842}"/>
              </a:ext>
            </a:extLst>
          </p:cNvPr>
          <p:cNvPicPr>
            <a:picLocks noChangeAspect="1"/>
          </p:cNvPicPr>
          <p:nvPr/>
        </p:nvPicPr>
        <p:blipFill rotWithShape="1">
          <a:blip r:embed="rId2"/>
          <a:srcRect l="4550" t="19267" r="9410" b="2055"/>
          <a:stretch/>
        </p:blipFill>
        <p:spPr>
          <a:xfrm>
            <a:off x="168175" y="649840"/>
            <a:ext cx="11441623" cy="5558320"/>
          </a:xfrm>
          <a:prstGeom prst="rect">
            <a:avLst/>
          </a:prstGeom>
        </p:spPr>
      </p:pic>
    </p:spTree>
    <p:extLst>
      <p:ext uri="{BB962C8B-B14F-4D97-AF65-F5344CB8AC3E}">
        <p14:creationId xmlns:p14="http://schemas.microsoft.com/office/powerpoint/2010/main" val="1173820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D9080D-B2B5-4B82-9EC7-E86AD24725EA}"/>
              </a:ext>
            </a:extLst>
          </p:cNvPr>
          <p:cNvPicPr>
            <a:picLocks noChangeAspect="1"/>
          </p:cNvPicPr>
          <p:nvPr/>
        </p:nvPicPr>
        <p:blipFill rotWithShape="1">
          <a:blip r:embed="rId2"/>
          <a:srcRect l="3034" t="18474" r="10422" b="1104"/>
          <a:stretch/>
        </p:blipFill>
        <p:spPr>
          <a:xfrm>
            <a:off x="154245" y="277403"/>
            <a:ext cx="11883509" cy="6174768"/>
          </a:xfrm>
          <a:prstGeom prst="rect">
            <a:avLst/>
          </a:prstGeom>
        </p:spPr>
      </p:pic>
    </p:spTree>
    <p:extLst>
      <p:ext uri="{BB962C8B-B14F-4D97-AF65-F5344CB8AC3E}">
        <p14:creationId xmlns:p14="http://schemas.microsoft.com/office/powerpoint/2010/main" val="332129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DD9A14-BC34-449E-89FA-2C5821B682EC}"/>
              </a:ext>
            </a:extLst>
          </p:cNvPr>
          <p:cNvPicPr>
            <a:picLocks noChangeAspect="1"/>
          </p:cNvPicPr>
          <p:nvPr/>
        </p:nvPicPr>
        <p:blipFill rotWithShape="1">
          <a:blip r:embed="rId2"/>
          <a:srcRect l="2949" t="18229" r="7050" b="16893"/>
          <a:stretch/>
        </p:blipFill>
        <p:spPr>
          <a:xfrm>
            <a:off x="11924" y="1096766"/>
            <a:ext cx="12180076" cy="4664467"/>
          </a:xfrm>
          <a:prstGeom prst="rect">
            <a:avLst/>
          </a:prstGeom>
        </p:spPr>
      </p:pic>
    </p:spTree>
    <p:extLst>
      <p:ext uri="{BB962C8B-B14F-4D97-AF65-F5344CB8AC3E}">
        <p14:creationId xmlns:p14="http://schemas.microsoft.com/office/powerpoint/2010/main" val="153666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C6C66CD-5748-4E52-9101-0B79EFB4A5F7}"/>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rPr>
              <a:t>Strategic Planning Goals</a:t>
            </a:r>
          </a:p>
        </p:txBody>
      </p:sp>
      <p:sp>
        <p:nvSpPr>
          <p:cNvPr id="3" name="Content Placeholder 2">
            <a:extLst>
              <a:ext uri="{FF2B5EF4-FFF2-40B4-BE49-F238E27FC236}">
                <a16:creationId xmlns:a16="http://schemas.microsoft.com/office/drawing/2014/main" id="{B6138E40-CF9A-4C45-953C-0F955DE316EE}"/>
              </a:ext>
            </a:extLst>
          </p:cNvPr>
          <p:cNvSpPr>
            <a:spLocks noGrp="1"/>
          </p:cNvSpPr>
          <p:nvPr>
            <p:ph idx="1"/>
          </p:nvPr>
        </p:nvSpPr>
        <p:spPr>
          <a:xfrm>
            <a:off x="6095999" y="882315"/>
            <a:ext cx="5254754" cy="5294647"/>
          </a:xfrm>
        </p:spPr>
        <p:txBody>
          <a:bodyPr>
            <a:normAutofit/>
          </a:bodyPr>
          <a:lstStyle/>
          <a:p>
            <a:r>
              <a:rPr lang="en-US" sz="2200" dirty="0"/>
              <a:t>Housing </a:t>
            </a:r>
          </a:p>
          <a:p>
            <a:pPr lvl="1"/>
            <a:r>
              <a:rPr lang="en-US" sz="2200" dirty="0"/>
              <a:t>Focus on high needs individuals</a:t>
            </a:r>
          </a:p>
          <a:p>
            <a:pPr lvl="1"/>
            <a:r>
              <a:rPr lang="en-US" sz="2200" dirty="0"/>
              <a:t>Supporting and educating landlords</a:t>
            </a:r>
          </a:p>
          <a:p>
            <a:r>
              <a:rPr lang="en-US" sz="2200" dirty="0"/>
              <a:t>Transportation</a:t>
            </a:r>
          </a:p>
          <a:p>
            <a:pPr lvl="1"/>
            <a:r>
              <a:rPr lang="en-US" sz="2200" dirty="0"/>
              <a:t>2 tier approach</a:t>
            </a:r>
          </a:p>
          <a:p>
            <a:pPr lvl="2"/>
            <a:r>
              <a:rPr lang="en-US" sz="2200" dirty="0"/>
              <a:t>Frontend real-time transportation</a:t>
            </a:r>
          </a:p>
          <a:p>
            <a:pPr lvl="2"/>
            <a:r>
              <a:rPr lang="en-US" sz="2200" dirty="0"/>
              <a:t>Protected Transport</a:t>
            </a:r>
          </a:p>
        </p:txBody>
      </p:sp>
    </p:spTree>
    <p:extLst>
      <p:ext uri="{BB962C8B-B14F-4D97-AF65-F5344CB8AC3E}">
        <p14:creationId xmlns:p14="http://schemas.microsoft.com/office/powerpoint/2010/main" val="224515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E4D9578-9611-4CED-873D-5048C96F2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4241C762-7335-46DA-9C85-927E705B8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88668" cy="6858000"/>
          </a:xfrm>
          <a:custGeom>
            <a:avLst/>
            <a:gdLst>
              <a:gd name="connsiteX0" fmla="*/ 0 w 7388668"/>
              <a:gd name="connsiteY0" fmla="*/ 0 h 6858000"/>
              <a:gd name="connsiteX1" fmla="*/ 7369853 w 7388668"/>
              <a:gd name="connsiteY1" fmla="*/ 0 h 6858000"/>
              <a:gd name="connsiteX2" fmla="*/ 7363414 w 7388668"/>
              <a:gd name="connsiteY2" fmla="*/ 160754 h 6858000"/>
              <a:gd name="connsiteX3" fmla="*/ 7367470 w 7388668"/>
              <a:gd name="connsiteY3" fmla="*/ 350870 h 6858000"/>
              <a:gd name="connsiteX4" fmla="*/ 7368485 w 7388668"/>
              <a:gd name="connsiteY4" fmla="*/ 738248 h 6858000"/>
              <a:gd name="connsiteX5" fmla="*/ 7367598 w 7388668"/>
              <a:gd name="connsiteY5" fmla="*/ 1051329 h 6858000"/>
              <a:gd name="connsiteX6" fmla="*/ 7372750 w 7388668"/>
              <a:gd name="connsiteY6" fmla="*/ 1216617 h 6858000"/>
              <a:gd name="connsiteX7" fmla="*/ 7374114 w 7388668"/>
              <a:gd name="connsiteY7" fmla="*/ 1216617 h 6858000"/>
              <a:gd name="connsiteX8" fmla="*/ 7374491 w 7388668"/>
              <a:gd name="connsiteY8" fmla="*/ 1241159 h 6858000"/>
              <a:gd name="connsiteX9" fmla="*/ 7372627 w 7388668"/>
              <a:gd name="connsiteY9" fmla="*/ 1298998 h 6858000"/>
              <a:gd name="connsiteX10" fmla="*/ 7372264 w 7388668"/>
              <a:gd name="connsiteY10" fmla="*/ 1314450 h 6858000"/>
              <a:gd name="connsiteX11" fmla="*/ 7372129 w 7388668"/>
              <a:gd name="connsiteY11" fmla="*/ 1314450 h 6858000"/>
              <a:gd name="connsiteX12" fmla="*/ 7367711 w 7388668"/>
              <a:gd name="connsiteY12" fmla="*/ 1451529 h 6858000"/>
              <a:gd name="connsiteX13" fmla="*/ 7376602 w 7388668"/>
              <a:gd name="connsiteY13" fmla="*/ 1777349 h 6858000"/>
              <a:gd name="connsiteX14" fmla="*/ 7363899 w 7388668"/>
              <a:gd name="connsiteY14" fmla="*/ 2237181 h 6858000"/>
              <a:gd name="connsiteX15" fmla="*/ 7367075 w 7388668"/>
              <a:gd name="connsiteY15" fmla="*/ 2901271 h 6858000"/>
              <a:gd name="connsiteX16" fmla="*/ 7388668 w 7388668"/>
              <a:gd name="connsiteY16" fmla="*/ 3385366 h 6858000"/>
              <a:gd name="connsiteX17" fmla="*/ 7366186 w 7388668"/>
              <a:gd name="connsiteY17" fmla="*/ 3749928 h 6858000"/>
              <a:gd name="connsiteX18" fmla="*/ 7365169 w 7388668"/>
              <a:gd name="connsiteY18" fmla="*/ 4167080 h 6858000"/>
              <a:gd name="connsiteX19" fmla="*/ 7369996 w 7388668"/>
              <a:gd name="connsiteY19" fmla="*/ 4538757 h 6858000"/>
              <a:gd name="connsiteX20" fmla="*/ 7377365 w 7388668"/>
              <a:gd name="connsiteY20" fmla="*/ 4950193 h 6858000"/>
              <a:gd name="connsiteX21" fmla="*/ 7359961 w 7388668"/>
              <a:gd name="connsiteY21" fmla="*/ 5366074 h 6858000"/>
              <a:gd name="connsiteX22" fmla="*/ 7359961 w 7388668"/>
              <a:gd name="connsiteY22" fmla="*/ 5739911 h 6858000"/>
              <a:gd name="connsiteX23" fmla="*/ 7380159 w 7388668"/>
              <a:gd name="connsiteY23" fmla="*/ 6321306 h 6858000"/>
              <a:gd name="connsiteX24" fmla="*/ 7371474 w 7388668"/>
              <a:gd name="connsiteY24" fmla="*/ 6858000 h 6858000"/>
              <a:gd name="connsiteX25" fmla="*/ 0 w 7388668"/>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88668" h="6858000">
                <a:moveTo>
                  <a:pt x="0" y="0"/>
                </a:moveTo>
                <a:lnTo>
                  <a:pt x="7369853" y="0"/>
                </a:lnTo>
                <a:lnTo>
                  <a:pt x="7363414" y="160754"/>
                </a:lnTo>
                <a:cubicBezTo>
                  <a:pt x="7362820" y="224139"/>
                  <a:pt x="7364172" y="287545"/>
                  <a:pt x="7367470" y="350870"/>
                </a:cubicBezTo>
                <a:cubicBezTo>
                  <a:pt x="7375996" y="479826"/>
                  <a:pt x="7376327" y="609245"/>
                  <a:pt x="7368485" y="738248"/>
                </a:cubicBezTo>
                <a:cubicBezTo>
                  <a:pt x="7361913" y="842483"/>
                  <a:pt x="7361610" y="947053"/>
                  <a:pt x="7367598" y="1051329"/>
                </a:cubicBezTo>
                <a:lnTo>
                  <a:pt x="7372750" y="1216617"/>
                </a:lnTo>
                <a:lnTo>
                  <a:pt x="7374114" y="1216617"/>
                </a:lnTo>
                <a:lnTo>
                  <a:pt x="7374491" y="1241159"/>
                </a:lnTo>
                <a:lnTo>
                  <a:pt x="7372627" y="1298998"/>
                </a:lnTo>
                <a:lnTo>
                  <a:pt x="7372264" y="1314450"/>
                </a:lnTo>
                <a:lnTo>
                  <a:pt x="7372129" y="1314450"/>
                </a:lnTo>
                <a:lnTo>
                  <a:pt x="7367711" y="1451529"/>
                </a:lnTo>
                <a:cubicBezTo>
                  <a:pt x="7361994" y="1560263"/>
                  <a:pt x="7370631" y="1668870"/>
                  <a:pt x="7376602" y="1777349"/>
                </a:cubicBezTo>
                <a:cubicBezTo>
                  <a:pt x="7385113" y="1931051"/>
                  <a:pt x="7374951" y="2084116"/>
                  <a:pt x="7363899" y="2237181"/>
                </a:cubicBezTo>
                <a:cubicBezTo>
                  <a:pt x="7348656" y="2458587"/>
                  <a:pt x="7357167" y="2679992"/>
                  <a:pt x="7367075" y="2901271"/>
                </a:cubicBezTo>
                <a:cubicBezTo>
                  <a:pt x="7374316" y="3062594"/>
                  <a:pt x="7386891" y="3223789"/>
                  <a:pt x="7388668" y="3385366"/>
                </a:cubicBezTo>
                <a:cubicBezTo>
                  <a:pt x="7388732" y="3507234"/>
                  <a:pt x="7381225" y="3628988"/>
                  <a:pt x="7366186" y="3749928"/>
                </a:cubicBezTo>
                <a:cubicBezTo>
                  <a:pt x="7350561" y="3888895"/>
                  <a:pt x="7357294" y="4027988"/>
                  <a:pt x="7365169" y="4167080"/>
                </a:cubicBezTo>
                <a:cubicBezTo>
                  <a:pt x="7372029" y="4290930"/>
                  <a:pt x="7372410" y="4414907"/>
                  <a:pt x="7369996" y="4538757"/>
                </a:cubicBezTo>
                <a:cubicBezTo>
                  <a:pt x="7367329" y="4676072"/>
                  <a:pt x="7367964" y="4813259"/>
                  <a:pt x="7377365" y="4950193"/>
                </a:cubicBezTo>
                <a:cubicBezTo>
                  <a:pt x="7388097" y="5089018"/>
                  <a:pt x="7382255" y="5228633"/>
                  <a:pt x="7359961" y="5366074"/>
                </a:cubicBezTo>
                <a:cubicBezTo>
                  <a:pt x="7339129" y="5490178"/>
                  <a:pt x="7344846" y="5615552"/>
                  <a:pt x="7359961" y="5739911"/>
                </a:cubicBezTo>
                <a:cubicBezTo>
                  <a:pt x="7383207" y="5933243"/>
                  <a:pt x="7383207" y="6127211"/>
                  <a:pt x="7380159" y="6321306"/>
                </a:cubicBezTo>
                <a:lnTo>
                  <a:pt x="7371474"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301388-5C83-4D57-8A20-ADAC6A5B76A3}"/>
              </a:ext>
            </a:extLst>
          </p:cNvPr>
          <p:cNvSpPr>
            <a:spLocks noGrp="1"/>
          </p:cNvSpPr>
          <p:nvPr>
            <p:ph type="title"/>
          </p:nvPr>
        </p:nvSpPr>
        <p:spPr>
          <a:xfrm>
            <a:off x="841248" y="643467"/>
            <a:ext cx="5788152" cy="5571066"/>
          </a:xfrm>
        </p:spPr>
        <p:txBody>
          <a:bodyPr anchor="ctr">
            <a:normAutofit/>
          </a:bodyPr>
          <a:lstStyle/>
          <a:p>
            <a:r>
              <a:rPr lang="en-US" sz="5400" dirty="0">
                <a:solidFill>
                  <a:srgbClr val="FFFFFF"/>
                </a:solidFill>
              </a:rPr>
              <a:t>Still to come</a:t>
            </a:r>
          </a:p>
        </p:txBody>
      </p:sp>
      <p:sp>
        <p:nvSpPr>
          <p:cNvPr id="3" name="Content Placeholder 2">
            <a:extLst>
              <a:ext uri="{FF2B5EF4-FFF2-40B4-BE49-F238E27FC236}">
                <a16:creationId xmlns:a16="http://schemas.microsoft.com/office/drawing/2014/main" id="{1C44CBF1-49AD-44A9-A8A8-D93257895344}"/>
              </a:ext>
            </a:extLst>
          </p:cNvPr>
          <p:cNvSpPr>
            <a:spLocks noGrp="1"/>
          </p:cNvSpPr>
          <p:nvPr>
            <p:ph idx="1"/>
          </p:nvPr>
        </p:nvSpPr>
        <p:spPr>
          <a:xfrm>
            <a:off x="7900416" y="643467"/>
            <a:ext cx="3447288" cy="5571066"/>
          </a:xfrm>
        </p:spPr>
        <p:txBody>
          <a:bodyPr anchor="ctr">
            <a:normAutofit/>
          </a:bodyPr>
          <a:lstStyle/>
          <a:p>
            <a:r>
              <a:rPr lang="en-US" sz="2200" dirty="0"/>
              <a:t>Linking data to legislative priorities</a:t>
            </a:r>
          </a:p>
          <a:p>
            <a:pPr lvl="1"/>
            <a:r>
              <a:rPr lang="en-US" sz="1800" dirty="0"/>
              <a:t>Bonding- IRTS expansion</a:t>
            </a:r>
          </a:p>
          <a:p>
            <a:pPr lvl="1"/>
            <a:r>
              <a:rPr lang="en-US" sz="1800" dirty="0"/>
              <a:t>Children’s RCS Medicaid benefit</a:t>
            </a:r>
          </a:p>
          <a:p>
            <a:pPr lvl="1"/>
            <a:r>
              <a:rPr lang="en-US" sz="1800" dirty="0"/>
              <a:t>AMHI policy change</a:t>
            </a:r>
          </a:p>
          <a:p>
            <a:r>
              <a:rPr lang="en-US" sz="2200" dirty="0"/>
              <a:t>Mortality data </a:t>
            </a:r>
          </a:p>
          <a:p>
            <a:r>
              <a:rPr lang="en-US" sz="2200" dirty="0"/>
              <a:t>DNMC- County Specific </a:t>
            </a:r>
          </a:p>
          <a:p>
            <a:r>
              <a:rPr lang="en-US" sz="2200" dirty="0"/>
              <a:t>Regional Health Data </a:t>
            </a:r>
          </a:p>
          <a:p>
            <a:endParaRPr lang="en-US" sz="2200" dirty="0"/>
          </a:p>
          <a:p>
            <a:endParaRPr lang="en-US" sz="2200" dirty="0"/>
          </a:p>
          <a:p>
            <a:endParaRPr lang="en-US" sz="2200" dirty="0"/>
          </a:p>
        </p:txBody>
      </p:sp>
    </p:spTree>
    <p:extLst>
      <p:ext uri="{BB962C8B-B14F-4D97-AF65-F5344CB8AC3E}">
        <p14:creationId xmlns:p14="http://schemas.microsoft.com/office/powerpoint/2010/main" val="1317067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B50F6-09D6-42BB-A053-BDA127604392}"/>
              </a:ext>
            </a:extLst>
          </p:cNvPr>
          <p:cNvSpPr>
            <a:spLocks noGrp="1"/>
          </p:cNvSpPr>
          <p:nvPr>
            <p:ph type="title"/>
          </p:nvPr>
        </p:nvSpPr>
        <p:spPr>
          <a:xfrm>
            <a:off x="686834" y="1153572"/>
            <a:ext cx="3200400" cy="4461163"/>
          </a:xfrm>
        </p:spPr>
        <p:txBody>
          <a:bodyPr>
            <a:normAutofit/>
          </a:bodyPr>
          <a:lstStyle/>
          <a:p>
            <a:r>
              <a:rPr lang="en-US">
                <a:solidFill>
                  <a:srgbClr val="FFFFFF"/>
                </a:solidFill>
              </a:rPr>
              <a:t>AMHI Reform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D1A3ED4-DE9F-44D8-B02C-BF52B4C61638}"/>
              </a:ext>
            </a:extLst>
          </p:cNvPr>
          <p:cNvSpPr>
            <a:spLocks noGrp="1"/>
          </p:cNvSpPr>
          <p:nvPr>
            <p:ph idx="1"/>
          </p:nvPr>
        </p:nvSpPr>
        <p:spPr>
          <a:xfrm>
            <a:off x="4447308" y="591344"/>
            <a:ext cx="6906491" cy="5585619"/>
          </a:xfrm>
        </p:spPr>
        <p:txBody>
          <a:bodyPr anchor="ctr">
            <a:normAutofit/>
          </a:bodyPr>
          <a:lstStyle/>
          <a:p>
            <a:endParaRPr lang="en-US" b="0" i="0" u="none" strike="noStrike" baseline="0" dirty="0">
              <a:latin typeface="Calibri" panose="020F0502020204030204" pitchFamily="34" charset="0"/>
            </a:endParaRPr>
          </a:p>
          <a:p>
            <a:r>
              <a:rPr lang="en-US" b="0" i="0" u="none" strike="noStrike" baseline="0" dirty="0">
                <a:latin typeface="Calibri" panose="020F0502020204030204" pitchFamily="34" charset="0"/>
              </a:rPr>
              <a:t> </a:t>
            </a:r>
            <a:r>
              <a:rPr lang="en-US" b="1" i="0" u="none" strike="noStrike" baseline="0" dirty="0">
                <a:latin typeface="Calibri" panose="020F0502020204030204" pitchFamily="34" charset="0"/>
              </a:rPr>
              <a:t>Why create a funding formula? </a:t>
            </a:r>
            <a:endParaRPr lang="en-US" b="0" i="0" u="none" strike="noStrike" baseline="0" dirty="0">
              <a:latin typeface="Calibri" panose="020F0502020204030204" pitchFamily="34" charset="0"/>
            </a:endParaRPr>
          </a:p>
          <a:p>
            <a:pPr lvl="1"/>
            <a:r>
              <a:rPr lang="en-US" b="0" i="0" u="none" strike="noStrike" baseline="0" dirty="0">
                <a:latin typeface="Calibri" panose="020F0502020204030204" pitchFamily="34" charset="0"/>
              </a:rPr>
              <a:t>Initial funding determinations for AMHIs were not uniform, equitable, or transparent, and were based on proximity to state hospitals that closed in the 1990s.</a:t>
            </a:r>
          </a:p>
          <a:p>
            <a:pPr lvl="2"/>
            <a:r>
              <a:rPr lang="en-US" b="0" i="0" u="none" strike="noStrike" baseline="0" dirty="0">
                <a:latin typeface="Calibri" panose="020F0502020204030204" pitchFamily="34" charset="0"/>
              </a:rPr>
              <a:t>In 1996, six regions were funded with a total of $1.849M. </a:t>
            </a:r>
          </a:p>
          <a:p>
            <a:pPr lvl="2"/>
            <a:r>
              <a:rPr lang="en-US" b="0" i="0" u="none" strike="noStrike" baseline="0" dirty="0">
                <a:latin typeface="Calibri" panose="020F0502020204030204" pitchFamily="34" charset="0"/>
              </a:rPr>
              <a:t>Today, 19 AMHI regions receive a total of $33.5M per year in funding. </a:t>
            </a:r>
          </a:p>
          <a:p>
            <a:pPr lvl="2"/>
            <a:r>
              <a:rPr lang="en-US" b="0" i="0" u="none" strike="noStrike" baseline="0" dirty="0">
                <a:latin typeface="Calibri" panose="020F0502020204030204" pitchFamily="34" charset="0"/>
              </a:rPr>
              <a:t>Current allocations range from $1.49 to $21.29 per capita. </a:t>
            </a:r>
          </a:p>
          <a:p>
            <a:r>
              <a:rPr lang="en-US" b="0" i="0" u="none" strike="noStrike" baseline="0" dirty="0">
                <a:latin typeface="Calibri" panose="020F0502020204030204" pitchFamily="34" charset="0"/>
              </a:rPr>
              <a:t>AMHI funding is vulnerable and has been reduced in the past (2003, 2005, and 2009) to cover costs of other services. </a:t>
            </a:r>
          </a:p>
          <a:p>
            <a:endParaRPr lang="en-US" dirty="0"/>
          </a:p>
        </p:txBody>
      </p:sp>
    </p:spTree>
    <p:extLst>
      <p:ext uri="{BB962C8B-B14F-4D97-AF65-F5344CB8AC3E}">
        <p14:creationId xmlns:p14="http://schemas.microsoft.com/office/powerpoint/2010/main" val="70985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8AB12D-E613-4025-A0EE-C242797B5BFA}"/>
              </a:ext>
            </a:extLst>
          </p:cNvPr>
          <p:cNvPicPr>
            <a:picLocks noGrp="1" noChangeAspect="1"/>
          </p:cNvPicPr>
          <p:nvPr>
            <p:ph idx="1"/>
          </p:nvPr>
        </p:nvPicPr>
        <p:blipFill>
          <a:blip r:embed="rId2"/>
          <a:stretch>
            <a:fillRect/>
          </a:stretch>
        </p:blipFill>
        <p:spPr>
          <a:xfrm>
            <a:off x="1917699" y="643466"/>
            <a:ext cx="8356601" cy="5571067"/>
          </a:xfrm>
          <a:prstGeom prst="rect">
            <a:avLst/>
          </a:prstGeom>
        </p:spPr>
      </p:pic>
    </p:spTree>
    <p:extLst>
      <p:ext uri="{BB962C8B-B14F-4D97-AF65-F5344CB8AC3E}">
        <p14:creationId xmlns:p14="http://schemas.microsoft.com/office/powerpoint/2010/main" val="105259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7C65-BD8E-416D-B8C2-E0D6591B49A3}"/>
              </a:ext>
            </a:extLst>
          </p:cNvPr>
          <p:cNvSpPr>
            <a:spLocks noGrp="1"/>
          </p:cNvSpPr>
          <p:nvPr>
            <p:ph type="title"/>
          </p:nvPr>
        </p:nvSpPr>
        <p:spPr/>
        <p:txBody>
          <a:bodyPr/>
          <a:lstStyle/>
          <a:p>
            <a:r>
              <a:rPr lang="en-US" dirty="0"/>
              <a:t>What is Rural?</a:t>
            </a:r>
          </a:p>
        </p:txBody>
      </p:sp>
      <p:pic>
        <p:nvPicPr>
          <p:cNvPr id="7" name="Content Placeholder 6">
            <a:extLst>
              <a:ext uri="{FF2B5EF4-FFF2-40B4-BE49-F238E27FC236}">
                <a16:creationId xmlns:a16="http://schemas.microsoft.com/office/drawing/2014/main" id="{51CCCA3C-615C-4F02-A0E5-0460D944BBC5}"/>
              </a:ext>
            </a:extLst>
          </p:cNvPr>
          <p:cNvPicPr>
            <a:picLocks noGrp="1" noChangeAspect="1"/>
          </p:cNvPicPr>
          <p:nvPr>
            <p:ph idx="1"/>
          </p:nvPr>
        </p:nvPicPr>
        <p:blipFill rotWithShape="1">
          <a:blip r:embed="rId2"/>
          <a:srcRect l="15840" t="24393" r="12285" b="3828"/>
          <a:stretch/>
        </p:blipFill>
        <p:spPr>
          <a:xfrm>
            <a:off x="1541122" y="1692899"/>
            <a:ext cx="8435085" cy="4475159"/>
          </a:xfrm>
        </p:spPr>
      </p:pic>
    </p:spTree>
    <p:extLst>
      <p:ext uri="{BB962C8B-B14F-4D97-AF65-F5344CB8AC3E}">
        <p14:creationId xmlns:p14="http://schemas.microsoft.com/office/powerpoint/2010/main" val="239604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3D3449-2DD7-4B3F-99EC-3D8CB184FBC4}"/>
              </a:ext>
            </a:extLst>
          </p:cNvPr>
          <p:cNvSpPr>
            <a:spLocks noGrp="1"/>
          </p:cNvSpPr>
          <p:nvPr>
            <p:ph type="title"/>
          </p:nvPr>
        </p:nvSpPr>
        <p:spPr>
          <a:xfrm>
            <a:off x="838200" y="673770"/>
            <a:ext cx="3220329" cy="2027227"/>
          </a:xfrm>
        </p:spPr>
        <p:txBody>
          <a:bodyPr anchor="t">
            <a:normAutofit/>
          </a:bodyPr>
          <a:lstStyle/>
          <a:p>
            <a:r>
              <a:rPr lang="en-US" sz="5400">
                <a:solidFill>
                  <a:srgbClr val="FFFFFF"/>
                </a:solidFill>
              </a:rPr>
              <a:t>AGENDA</a:t>
            </a:r>
          </a:p>
        </p:txBody>
      </p:sp>
      <p:graphicFrame>
        <p:nvGraphicFramePr>
          <p:cNvPr id="5" name="Content Placeholder 2">
            <a:extLst>
              <a:ext uri="{FF2B5EF4-FFF2-40B4-BE49-F238E27FC236}">
                <a16:creationId xmlns:a16="http://schemas.microsoft.com/office/drawing/2014/main" id="{C74B3C67-8A63-4494-A9E6-C27B047D3839}"/>
              </a:ext>
            </a:extLst>
          </p:cNvPr>
          <p:cNvGraphicFramePr>
            <a:graphicFrameLocks noGrp="1"/>
          </p:cNvGraphicFramePr>
          <p:nvPr>
            <p:ph idx="1"/>
            <p:extLst>
              <p:ext uri="{D42A27DB-BD31-4B8C-83A1-F6EECF244321}">
                <p14:modId xmlns:p14="http://schemas.microsoft.com/office/powerpoint/2010/main" val="250746634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572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3E4DD9-C093-4AB5-8740-9EFBA766322B}"/>
              </a:ext>
            </a:extLst>
          </p:cNvPr>
          <p:cNvSpPr>
            <a:spLocks noGrp="1"/>
          </p:cNvSpPr>
          <p:nvPr>
            <p:ph type="title"/>
          </p:nvPr>
        </p:nvSpPr>
        <p:spPr/>
        <p:txBody>
          <a:bodyPr>
            <a:normAutofit/>
          </a:bodyPr>
          <a:lstStyle/>
          <a:p>
            <a:r>
              <a:rPr lang="en-US" dirty="0"/>
              <a:t>Area Deprivation Index</a:t>
            </a:r>
            <a:br>
              <a:rPr lang="en-US" dirty="0"/>
            </a:br>
            <a:r>
              <a:rPr lang="en-US" sz="3200" dirty="0"/>
              <a:t>(income, education, employment, and housing quality)</a:t>
            </a:r>
            <a:endParaRPr lang="en-US" dirty="0"/>
          </a:p>
        </p:txBody>
      </p:sp>
      <p:pic>
        <p:nvPicPr>
          <p:cNvPr id="8" name="Content Placeholder 7">
            <a:extLst>
              <a:ext uri="{FF2B5EF4-FFF2-40B4-BE49-F238E27FC236}">
                <a16:creationId xmlns:a16="http://schemas.microsoft.com/office/drawing/2014/main" id="{17A20BAA-5CBB-4041-B7EB-176B804E7483}"/>
              </a:ext>
            </a:extLst>
          </p:cNvPr>
          <p:cNvPicPr>
            <a:picLocks noGrp="1" noChangeAspect="1"/>
          </p:cNvPicPr>
          <p:nvPr>
            <p:ph sz="half" idx="1"/>
          </p:nvPr>
        </p:nvPicPr>
        <p:blipFill rotWithShape="1">
          <a:blip r:embed="rId2"/>
          <a:srcRect l="24669" t="43486" r="24174" b="14711"/>
          <a:stretch/>
        </p:blipFill>
        <p:spPr>
          <a:xfrm>
            <a:off x="219424" y="2661203"/>
            <a:ext cx="5585476" cy="2424701"/>
          </a:xfrm>
        </p:spPr>
      </p:pic>
      <p:pic>
        <p:nvPicPr>
          <p:cNvPr id="10" name="Content Placeholder 9">
            <a:extLst>
              <a:ext uri="{FF2B5EF4-FFF2-40B4-BE49-F238E27FC236}">
                <a16:creationId xmlns:a16="http://schemas.microsoft.com/office/drawing/2014/main" id="{97C7B30B-731B-47D6-9100-397E57E2D1F5}"/>
              </a:ext>
            </a:extLst>
          </p:cNvPr>
          <p:cNvPicPr>
            <a:picLocks noGrp="1" noChangeAspect="1"/>
          </p:cNvPicPr>
          <p:nvPr>
            <p:ph sz="half" idx="2"/>
          </p:nvPr>
        </p:nvPicPr>
        <p:blipFill rotWithShape="1">
          <a:blip r:embed="rId3"/>
          <a:srcRect t="29210" r="25397" b="5753"/>
          <a:stretch/>
        </p:blipFill>
        <p:spPr>
          <a:xfrm>
            <a:off x="6172199" y="2661203"/>
            <a:ext cx="5523521" cy="2558069"/>
          </a:xfrm>
        </p:spPr>
      </p:pic>
    </p:spTree>
    <p:extLst>
      <p:ext uri="{BB962C8B-B14F-4D97-AF65-F5344CB8AC3E}">
        <p14:creationId xmlns:p14="http://schemas.microsoft.com/office/powerpoint/2010/main" val="951019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EE2B47-BE55-49B1-B282-38C044CE337E}"/>
              </a:ext>
            </a:extLst>
          </p:cNvPr>
          <p:cNvSpPr>
            <a:spLocks noGrp="1"/>
          </p:cNvSpPr>
          <p:nvPr>
            <p:ph type="title"/>
          </p:nvPr>
        </p:nvSpPr>
        <p:spPr>
          <a:xfrm>
            <a:off x="841248" y="334644"/>
            <a:ext cx="10509504" cy="1076914"/>
          </a:xfrm>
        </p:spPr>
        <p:txBody>
          <a:bodyPr anchor="ctr">
            <a:normAutofit/>
          </a:bodyPr>
          <a:lstStyle/>
          <a:p>
            <a:br>
              <a:rPr lang="en-US" sz="2200" b="0" i="0" u="none" strike="noStrike" baseline="0">
                <a:latin typeface="Calibri" panose="020F0502020204030204" pitchFamily="34" charset="0"/>
              </a:rPr>
            </a:br>
            <a:r>
              <a:rPr lang="en-US" sz="2200" b="0" i="0" u="none" strike="noStrike" baseline="0">
                <a:latin typeface="Calibri" panose="020F0502020204030204" pitchFamily="34" charset="0"/>
              </a:rPr>
              <a:t> </a:t>
            </a:r>
            <a:r>
              <a:rPr lang="en-US" sz="2200" b="1" i="0" u="none" strike="noStrike" baseline="0">
                <a:latin typeface="Calibri" panose="020F0502020204030204" pitchFamily="34" charset="0"/>
              </a:rPr>
              <a:t>What is the timeline? </a:t>
            </a:r>
            <a:br>
              <a:rPr lang="en-US" sz="2200" b="0" i="0" u="none" strike="noStrike" baseline="0">
                <a:latin typeface="Calibri" panose="020F0502020204030204" pitchFamily="34" charset="0"/>
              </a:rPr>
            </a:br>
            <a:endParaRPr lang="en-US" sz="2200"/>
          </a:p>
        </p:txBody>
      </p:sp>
      <p:sp>
        <p:nvSpPr>
          <p:cNvPr id="25" name="Rectangle 2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6" name="Content Placeholder 2">
            <a:extLst>
              <a:ext uri="{FF2B5EF4-FFF2-40B4-BE49-F238E27FC236}">
                <a16:creationId xmlns:a16="http://schemas.microsoft.com/office/drawing/2014/main" id="{B174F5E0-B412-4DA4-AD9A-96DA0FD10797}"/>
              </a:ext>
            </a:extLst>
          </p:cNvPr>
          <p:cNvGraphicFramePr/>
          <p:nvPr>
            <p:extLst>
              <p:ext uri="{D42A27DB-BD31-4B8C-83A1-F6EECF244321}">
                <p14:modId xmlns:p14="http://schemas.microsoft.com/office/powerpoint/2010/main" val="223727131"/>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6574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3425A-8B31-4BEA-B8DA-9C7FA778F6A8}"/>
              </a:ext>
            </a:extLst>
          </p:cNvPr>
          <p:cNvSpPr>
            <a:spLocks noGrp="1"/>
          </p:cNvSpPr>
          <p:nvPr>
            <p:ph type="title"/>
          </p:nvPr>
        </p:nvSpPr>
        <p:spPr>
          <a:xfrm>
            <a:off x="686834" y="1153572"/>
            <a:ext cx="3200400" cy="4461163"/>
          </a:xfrm>
        </p:spPr>
        <p:txBody>
          <a:bodyPr>
            <a:normAutofit/>
          </a:bodyPr>
          <a:lstStyle/>
          <a:p>
            <a:r>
              <a:rPr lang="en-US">
                <a:solidFill>
                  <a:srgbClr val="FFFFFF"/>
                </a:solidFill>
              </a:rPr>
              <a:t>Anything else?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5B00E2D-8B3C-4648-A3D4-40578398BDA0}"/>
              </a:ext>
            </a:extLst>
          </p:cNvPr>
          <p:cNvSpPr>
            <a:spLocks noGrp="1"/>
          </p:cNvSpPr>
          <p:nvPr>
            <p:ph idx="1"/>
          </p:nvPr>
        </p:nvSpPr>
        <p:spPr>
          <a:xfrm>
            <a:off x="4447308" y="591344"/>
            <a:ext cx="6906491" cy="5585619"/>
          </a:xfrm>
        </p:spPr>
        <p:txBody>
          <a:bodyPr anchor="ctr">
            <a:normAutofit/>
          </a:bodyPr>
          <a:lstStyle/>
          <a:p>
            <a:endParaRPr lang="en-US" dirty="0"/>
          </a:p>
        </p:txBody>
      </p:sp>
    </p:spTree>
    <p:extLst>
      <p:ext uri="{BB962C8B-B14F-4D97-AF65-F5344CB8AC3E}">
        <p14:creationId xmlns:p14="http://schemas.microsoft.com/office/powerpoint/2010/main" val="829495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391021-7197-4FCD-BB0B-17F8CE51E68D}"/>
              </a:ext>
            </a:extLst>
          </p:cNvPr>
          <p:cNvSpPr>
            <a:spLocks noGrp="1"/>
          </p:cNvSpPr>
          <p:nvPr>
            <p:ph type="title"/>
          </p:nvPr>
        </p:nvSpPr>
        <p:spPr>
          <a:xfrm>
            <a:off x="838200" y="557188"/>
            <a:ext cx="10515600" cy="1133499"/>
          </a:xfrm>
        </p:spPr>
        <p:txBody>
          <a:bodyPr>
            <a:normAutofit/>
          </a:bodyPr>
          <a:lstStyle/>
          <a:p>
            <a:pPr algn="ctr"/>
            <a:r>
              <a:rPr lang="en-US" sz="5200"/>
              <a:t>Budget </a:t>
            </a:r>
          </a:p>
        </p:txBody>
      </p:sp>
      <p:graphicFrame>
        <p:nvGraphicFramePr>
          <p:cNvPr id="14" name="Content Placeholder 2">
            <a:extLst>
              <a:ext uri="{FF2B5EF4-FFF2-40B4-BE49-F238E27FC236}">
                <a16:creationId xmlns:a16="http://schemas.microsoft.com/office/drawing/2014/main" id="{556D9D34-DD3C-4992-9C51-27D22E25EDDF}"/>
              </a:ext>
            </a:extLst>
          </p:cNvPr>
          <p:cNvGraphicFramePr>
            <a:graphicFrameLocks noGrp="1"/>
          </p:cNvGraphicFramePr>
          <p:nvPr>
            <p:ph idx="1"/>
            <p:extLst>
              <p:ext uri="{D42A27DB-BD31-4B8C-83A1-F6EECF244321}">
                <p14:modId xmlns:p14="http://schemas.microsoft.com/office/powerpoint/2010/main" val="180821215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5074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CF061B44-A3B9-4645-A479-ED3BECD7935D}"/>
              </a:ext>
            </a:extLst>
          </p:cNvPr>
          <p:cNvPicPr>
            <a:picLocks noGrp="1" noChangeAspect="1"/>
          </p:cNvPicPr>
          <p:nvPr>
            <p:ph idx="1"/>
          </p:nvPr>
        </p:nvPicPr>
        <p:blipFill rotWithShape="1">
          <a:blip r:embed="rId2"/>
          <a:srcRect l="3284" t="16851" r="5807"/>
          <a:stretch/>
        </p:blipFill>
        <p:spPr>
          <a:xfrm>
            <a:off x="20" y="10"/>
            <a:ext cx="12191981" cy="6857990"/>
          </a:xfrm>
          <a:prstGeom prst="rect">
            <a:avLst/>
          </a:prstGeom>
        </p:spPr>
      </p:pic>
      <p:sp>
        <p:nvSpPr>
          <p:cNvPr id="25" name="Rectangle 1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4229EB-2F6F-4A5D-97DA-D93CDD9B4A56}"/>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MDH Suicide Prevention</a:t>
            </a:r>
          </a:p>
        </p:txBody>
      </p:sp>
      <p:sp>
        <p:nvSpPr>
          <p:cNvPr id="26" name="Rectangle: Rounded Corners 2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80005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3FA2EC-68DC-4FF0-9F90-BA562AF9F2A8}"/>
              </a:ext>
            </a:extLst>
          </p:cNvPr>
          <p:cNvSpPr>
            <a:spLocks noGrp="1"/>
          </p:cNvSpPr>
          <p:nvPr>
            <p:ph type="title"/>
          </p:nvPr>
        </p:nvSpPr>
        <p:spPr>
          <a:xfrm>
            <a:off x="838200" y="365125"/>
            <a:ext cx="10515600" cy="1325563"/>
          </a:xfrm>
        </p:spPr>
        <p:txBody>
          <a:bodyPr>
            <a:normAutofit/>
          </a:bodyPr>
          <a:lstStyle/>
          <a:p>
            <a:r>
              <a:rPr lang="en-US" sz="5400"/>
              <a:t>Data Reports </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FA0FE29-BA60-479C-B872-E93FDD870CC9}"/>
              </a:ext>
            </a:extLst>
          </p:cNvPr>
          <p:cNvGraphicFramePr>
            <a:graphicFrameLocks noGrp="1"/>
          </p:cNvGraphicFramePr>
          <p:nvPr>
            <p:ph idx="1"/>
            <p:extLst>
              <p:ext uri="{D42A27DB-BD31-4B8C-83A1-F6EECF244321}">
                <p14:modId xmlns:p14="http://schemas.microsoft.com/office/powerpoint/2010/main" val="74433585"/>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9324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828384B7-96A4-4079-9572-596404CD52F6}"/>
              </a:ext>
            </a:extLst>
          </p:cNvPr>
          <p:cNvGraphicFramePr>
            <a:graphicFrameLocks noGrp="1"/>
          </p:cNvGraphicFramePr>
          <p:nvPr>
            <p:extLst>
              <p:ext uri="{D42A27DB-BD31-4B8C-83A1-F6EECF244321}">
                <p14:modId xmlns:p14="http://schemas.microsoft.com/office/powerpoint/2010/main" val="3064664716"/>
              </p:ext>
            </p:extLst>
          </p:nvPr>
        </p:nvGraphicFramePr>
        <p:xfrm>
          <a:off x="650315" y="228600"/>
          <a:ext cx="10815172" cy="4953014"/>
        </p:xfrm>
        <a:graphic>
          <a:graphicData uri="http://schemas.openxmlformats.org/drawingml/2006/table">
            <a:tbl>
              <a:tblPr/>
              <a:tblGrid>
                <a:gridCol w="533516">
                  <a:extLst>
                    <a:ext uri="{9D8B030D-6E8A-4147-A177-3AD203B41FA5}">
                      <a16:colId xmlns:a16="http://schemas.microsoft.com/office/drawing/2014/main" val="424538830"/>
                    </a:ext>
                  </a:extLst>
                </a:gridCol>
                <a:gridCol w="7188897">
                  <a:extLst>
                    <a:ext uri="{9D8B030D-6E8A-4147-A177-3AD203B41FA5}">
                      <a16:colId xmlns:a16="http://schemas.microsoft.com/office/drawing/2014/main" val="902049767"/>
                    </a:ext>
                  </a:extLst>
                </a:gridCol>
                <a:gridCol w="873095">
                  <a:extLst>
                    <a:ext uri="{9D8B030D-6E8A-4147-A177-3AD203B41FA5}">
                      <a16:colId xmlns:a16="http://schemas.microsoft.com/office/drawing/2014/main" val="488672586"/>
                    </a:ext>
                  </a:extLst>
                </a:gridCol>
                <a:gridCol w="873095">
                  <a:extLst>
                    <a:ext uri="{9D8B030D-6E8A-4147-A177-3AD203B41FA5}">
                      <a16:colId xmlns:a16="http://schemas.microsoft.com/office/drawing/2014/main" val="14386099"/>
                    </a:ext>
                  </a:extLst>
                </a:gridCol>
                <a:gridCol w="1346569">
                  <a:extLst>
                    <a:ext uri="{9D8B030D-6E8A-4147-A177-3AD203B41FA5}">
                      <a16:colId xmlns:a16="http://schemas.microsoft.com/office/drawing/2014/main" val="3877358739"/>
                    </a:ext>
                  </a:extLst>
                </a:gridCol>
              </a:tblGrid>
              <a:tr h="250228">
                <a:tc gridSpan="2">
                  <a:txBody>
                    <a:bodyPr/>
                    <a:lstStyle/>
                    <a:p>
                      <a:pPr algn="l" fontAlgn="b"/>
                      <a:r>
                        <a:rPr lang="en-US" sz="1400" b="1" i="0" u="none" strike="noStrike" dirty="0">
                          <a:solidFill>
                            <a:srgbClr val="002060"/>
                          </a:solidFill>
                          <a:effectLst/>
                          <a:latin typeface="Calibri" panose="020F0502020204030204" pitchFamily="34" charset="0"/>
                        </a:rPr>
                        <a:t>Top primary diagnosis - all 10 counties in CREST combined</a:t>
                      </a:r>
                    </a:p>
                  </a:txBody>
                  <a:tcPr marL="3779" marR="3779" marT="3779" marB="0" anchor="b">
                    <a:lnL>
                      <a:noFill/>
                    </a:lnL>
                    <a:lnR>
                      <a:noFill/>
                    </a:lnR>
                    <a:lnT>
                      <a:noFill/>
                    </a:lnT>
                    <a:lnB>
                      <a:noFill/>
                    </a:lnB>
                  </a:tcPr>
                </a:tc>
                <a:tc hMerge="1">
                  <a:txBody>
                    <a:bodyPr/>
                    <a:lstStyle/>
                    <a:p>
                      <a:endParaRPr lang="en-US"/>
                    </a:p>
                  </a:txBody>
                  <a:tcPr/>
                </a:tc>
                <a:tc>
                  <a:txBody>
                    <a:bodyPr/>
                    <a:lstStyle/>
                    <a:p>
                      <a:pPr algn="l" fontAlgn="b"/>
                      <a:endParaRPr lang="en-US" sz="1400" b="1" i="0" u="none" strike="noStrike">
                        <a:solidFill>
                          <a:srgbClr val="00206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extLst>
                  <a:ext uri="{0D108BD9-81ED-4DB2-BD59-A6C34878D82A}">
                    <a16:rowId xmlns:a16="http://schemas.microsoft.com/office/drawing/2014/main" val="741397632"/>
                  </a:ext>
                </a:extLst>
              </a:tr>
              <a:tr h="430557">
                <a:tc gridSpan="2">
                  <a:txBody>
                    <a:bodyPr/>
                    <a:lstStyle/>
                    <a:p>
                      <a:pPr algn="l" fontAlgn="b"/>
                      <a:r>
                        <a:rPr lang="en-US" sz="1300" b="0" i="0" u="none" strike="noStrike">
                          <a:solidFill>
                            <a:srgbClr val="002060"/>
                          </a:solidFill>
                          <a:effectLst/>
                          <a:latin typeface="Calibri" panose="020F0502020204030204" pitchFamily="34" charset="0"/>
                        </a:rPr>
                        <a:t>The data below represent primary diagnosis data for all 10 CREST counties combined, based on the percent of total distinct clients.</a:t>
                      </a:r>
                    </a:p>
                  </a:txBody>
                  <a:tcPr marL="3779" marR="3779" marT="3779" marB="0" anchor="b">
                    <a:lnL>
                      <a:noFill/>
                    </a:lnL>
                    <a:lnR>
                      <a:noFill/>
                    </a:lnR>
                    <a:lnT>
                      <a:noFill/>
                    </a:lnT>
                    <a:lnB>
                      <a:noFill/>
                    </a:lnB>
                  </a:tcPr>
                </a:tc>
                <a:tc hMerge="1">
                  <a:txBody>
                    <a:bodyPr/>
                    <a:lstStyle/>
                    <a:p>
                      <a:endParaRPr lang="en-US"/>
                    </a:p>
                  </a:txBody>
                  <a:tcPr/>
                </a:tc>
                <a:tc>
                  <a:txBody>
                    <a:bodyPr/>
                    <a:lstStyle/>
                    <a:p>
                      <a:pPr algn="l" fontAlgn="b"/>
                      <a:endParaRPr lang="en-US" sz="1400" b="1" i="0" u="none" strike="noStrike">
                        <a:solidFill>
                          <a:srgbClr val="00206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extLst>
                  <a:ext uri="{0D108BD9-81ED-4DB2-BD59-A6C34878D82A}">
                    <a16:rowId xmlns:a16="http://schemas.microsoft.com/office/drawing/2014/main" val="1530612826"/>
                  </a:ext>
                </a:extLst>
              </a:tr>
              <a:tr h="235201">
                <a:tc gridSpan="2">
                  <a:txBody>
                    <a:bodyPr/>
                    <a:lstStyle/>
                    <a:p>
                      <a:pPr algn="l" fontAlgn="b"/>
                      <a:r>
                        <a:rPr lang="en-US" sz="1300" b="0" i="0" u="none" strike="noStrike">
                          <a:solidFill>
                            <a:srgbClr val="002060"/>
                          </a:solidFill>
                          <a:effectLst/>
                          <a:latin typeface="Calibri" panose="020F0502020204030204" pitchFamily="34" charset="0"/>
                        </a:rPr>
                        <a:t>Percentages in bold indicate the top 3 for each calendar year. </a:t>
                      </a:r>
                    </a:p>
                  </a:txBody>
                  <a:tcPr marL="3779" marR="3779" marT="3779" marB="0" anchor="b">
                    <a:lnL>
                      <a:noFill/>
                    </a:lnL>
                    <a:lnR>
                      <a:noFill/>
                    </a:lnR>
                    <a:lnT>
                      <a:noFill/>
                    </a:lnT>
                    <a:lnB>
                      <a:noFill/>
                    </a:lnB>
                  </a:tcPr>
                </a:tc>
                <a:tc hMerge="1">
                  <a:txBody>
                    <a:bodyPr/>
                    <a:lstStyle/>
                    <a:p>
                      <a:endParaRPr lang="en-US"/>
                    </a:p>
                  </a:txBody>
                  <a:tcPr/>
                </a:tc>
                <a:tc>
                  <a:txBody>
                    <a:bodyPr/>
                    <a:lstStyle/>
                    <a:p>
                      <a:pPr algn="l" fontAlgn="b"/>
                      <a:endParaRPr lang="en-US" sz="1400" b="1" i="0" u="none" strike="noStrike">
                        <a:solidFill>
                          <a:srgbClr val="00206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extLst>
                  <a:ext uri="{0D108BD9-81ED-4DB2-BD59-A6C34878D82A}">
                    <a16:rowId xmlns:a16="http://schemas.microsoft.com/office/drawing/2014/main" val="3575738662"/>
                  </a:ext>
                </a:extLst>
              </a:tr>
              <a:tr h="284290">
                <a:tc>
                  <a:txBody>
                    <a:bodyPr/>
                    <a:lstStyle/>
                    <a:p>
                      <a:pPr algn="l" fontAlgn="b"/>
                      <a:endParaRPr lang="en-US" sz="1400" b="1" i="0" u="none" strike="noStrike">
                        <a:solidFill>
                          <a:srgbClr val="00206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endParaRPr lang="en-US" sz="1400" b="1" i="0" u="none" strike="noStrike">
                        <a:solidFill>
                          <a:srgbClr val="002060"/>
                        </a:solidFill>
                        <a:effectLst/>
                        <a:latin typeface="Calibri" panose="020F0502020204030204" pitchFamily="34" charset="0"/>
                      </a:endParaRPr>
                    </a:p>
                  </a:txBody>
                  <a:tcPr marL="3779" marR="3779" marT="37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343183"/>
                  </a:ext>
                </a:extLst>
              </a:tr>
              <a:tr h="235201">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300" b="0" i="0" u="none" strike="noStrike">
                          <a:solidFill>
                            <a:srgbClr val="000000"/>
                          </a:solidFill>
                          <a:effectLst/>
                          <a:latin typeface="Calibri" panose="020F0502020204030204" pitchFamily="34" charset="0"/>
                        </a:rPr>
                        <a:t>Pre-covid</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300" b="0" i="0" u="none" strike="noStrike">
                          <a:solidFill>
                            <a:srgbClr val="000000"/>
                          </a:solidFill>
                          <a:effectLst/>
                          <a:latin typeface="Calibri" panose="020F0502020204030204" pitchFamily="34" charset="0"/>
                        </a:rPr>
                        <a:t>During Covid</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258274"/>
                  </a:ext>
                </a:extLst>
              </a:tr>
              <a:tr h="235201">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300" b="1" i="0" u="none" strike="noStrike">
                          <a:solidFill>
                            <a:srgbClr val="002060"/>
                          </a:solidFill>
                          <a:effectLst/>
                          <a:latin typeface="Calibri" panose="020F0502020204030204" pitchFamily="34" charset="0"/>
                        </a:rPr>
                        <a:t>Primary diagnosis based on MHIS diagnosis codes</a:t>
                      </a:r>
                    </a:p>
                  </a:txBody>
                  <a:tcPr marL="3779" marR="3779" marT="37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2060"/>
                          </a:solidFill>
                          <a:effectLst/>
                          <a:latin typeface="Calibri" panose="020F0502020204030204" pitchFamily="34" charset="0"/>
                        </a:rPr>
                        <a:t>CY2018</a:t>
                      </a:r>
                    </a:p>
                  </a:txBody>
                  <a:tcPr marL="3779" marR="3779" marT="377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2060"/>
                          </a:solidFill>
                          <a:effectLst/>
                          <a:latin typeface="Calibri" panose="020F0502020204030204" pitchFamily="34" charset="0"/>
                        </a:rPr>
                        <a:t>CY2019</a:t>
                      </a:r>
                    </a:p>
                  </a:txBody>
                  <a:tcPr marL="3779" marR="3779" marT="37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2060"/>
                          </a:solidFill>
                          <a:effectLst/>
                          <a:latin typeface="Calibri" panose="020F0502020204030204" pitchFamily="34" charset="0"/>
                        </a:rPr>
                        <a:t>CY2020</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70499"/>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Mood [affective] disorders (F30–F39)</a:t>
                      </a:r>
                    </a:p>
                  </a:txBody>
                  <a:tcPr marL="3779" marR="3779" marT="377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100" b="1" i="0" u="none" strike="noStrike">
                          <a:solidFill>
                            <a:srgbClr val="000000"/>
                          </a:solidFill>
                          <a:effectLst/>
                          <a:latin typeface="Calibri" panose="020F0502020204030204" pitchFamily="34" charset="0"/>
                        </a:rPr>
                        <a:t>51.79%</a:t>
                      </a:r>
                    </a:p>
                  </a:txBody>
                  <a:tcPr marL="3779" marR="3779" marT="377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100" b="1" i="0" u="none" strike="noStrike">
                          <a:solidFill>
                            <a:srgbClr val="000000"/>
                          </a:solidFill>
                          <a:effectLst/>
                          <a:latin typeface="Calibri" panose="020F0502020204030204" pitchFamily="34" charset="0"/>
                        </a:rPr>
                        <a:t>45.99%</a:t>
                      </a:r>
                    </a:p>
                  </a:txBody>
                  <a:tcPr marL="3779" marR="3779" marT="377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100" b="1" i="0" u="none" strike="noStrike">
                          <a:solidFill>
                            <a:srgbClr val="000000"/>
                          </a:solidFill>
                          <a:effectLst/>
                          <a:latin typeface="Calibri" panose="020F0502020204030204" pitchFamily="34" charset="0"/>
                        </a:rPr>
                        <a:t>44.39%</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397157950"/>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Schizophrenia, schizotypal, delusional and other non-mood psychotic disorders (F20–F29)</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23.34%</a:t>
                      </a:r>
                    </a:p>
                  </a:txBody>
                  <a:tcPr marL="3779" marR="3779" marT="37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20.02%</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19.70%</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86517388"/>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Anxiety, dissociative, stress-related, somatoform and other nonpsychotic mental disorders (F40–F48.9)</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1100" b="1" i="0" u="none" strike="noStrike">
                          <a:solidFill>
                            <a:srgbClr val="000000"/>
                          </a:solidFill>
                          <a:effectLst/>
                          <a:latin typeface="Calibri" panose="020F0502020204030204" pitchFamily="34" charset="0"/>
                        </a:rPr>
                        <a:t>16.72%</a:t>
                      </a:r>
                    </a:p>
                  </a:txBody>
                  <a:tcPr marL="3779" marR="3779" marT="3779"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15.07%</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16.55%</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377899735"/>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Unknown</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1.81%</a:t>
                      </a:r>
                    </a:p>
                  </a:txBody>
                  <a:tcPr marL="3779" marR="3779" marT="37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20.27%</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17.25%</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00840851"/>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Disorder of adult personality and behavior (F60–F68.89)</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5.67%</a:t>
                      </a:r>
                    </a:p>
                  </a:txBody>
                  <a:tcPr marL="3779" marR="3779" marT="3779"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5.59%</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6.29%</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23010423"/>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Missing</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1.03%</a:t>
                      </a:r>
                    </a:p>
                  </a:txBody>
                  <a:tcPr marL="3779" marR="3779" marT="37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2.06%</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3.12%</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02735537"/>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Behavioral and emotional disorders with onset usually occurring in early childhood and adolescence (F90–F98.9)</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2.73%</a:t>
                      </a:r>
                    </a:p>
                  </a:txBody>
                  <a:tcPr marL="3779" marR="3779" marT="3779"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2.64%</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2.30%</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534420588"/>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Pervasive and specific developmental disorders (F80.81–F89)</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1.42%</a:t>
                      </a:r>
                    </a:p>
                  </a:txBody>
                  <a:tcPr marL="3779" marR="3779" marT="37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1.07%</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1.69%</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3554486"/>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Mental and behavioral disorders due to psychoactive substance use (F10–F19)</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0.85%</a:t>
                      </a:r>
                    </a:p>
                  </a:txBody>
                  <a:tcPr marL="3779" marR="3779" marT="3779"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0.89%</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1.71%</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500642645"/>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Pre-ICD10 Diagnosis</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0.14%</a:t>
                      </a:r>
                    </a:p>
                  </a:txBody>
                  <a:tcPr marL="3779" marR="3779" marT="37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0.03%</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797832"/>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Mental disorders due to known physiological conditions (F01–F09)</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0.46%</a:t>
                      </a:r>
                    </a:p>
                  </a:txBody>
                  <a:tcPr marL="3779" marR="3779" marT="3779"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0.61%</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0.42%</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915195695"/>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Mental disorder, not otherwise specified</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0.07%</a:t>
                      </a:r>
                    </a:p>
                  </a:txBody>
                  <a:tcPr marL="3779" marR="3779" marT="37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0.03%</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0.37%</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596202"/>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Other</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0.04%</a:t>
                      </a:r>
                    </a:p>
                  </a:txBody>
                  <a:tcPr marL="3779" marR="3779" marT="3779"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0.15%</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0.17%</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530798544"/>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Behavioral syndromes associated with physiological disturbances and physical factors (F50–F59)</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0.07%</a:t>
                      </a:r>
                    </a:p>
                  </a:txBody>
                  <a:tcPr marL="3779" marR="3779" marT="37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0.05%</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0.08%</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2149417"/>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Diagnosis</a:t>
                      </a:r>
                    </a:p>
                  </a:txBody>
                  <a:tcPr marL="3779" marR="3779" marT="3779"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0.03%</a:t>
                      </a:r>
                    </a:p>
                  </a:txBody>
                  <a:tcPr marL="3779" marR="3779" marT="3779"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59080767"/>
                  </a:ext>
                </a:extLst>
              </a:tr>
              <a:tr h="205146">
                <a:tc>
                  <a:txBody>
                    <a:bodyPr/>
                    <a:lstStyle/>
                    <a:p>
                      <a:pPr algn="l" fontAlgn="b"/>
                      <a:endParaRPr lang="en-US"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Grand Total</a:t>
                      </a:r>
                    </a:p>
                  </a:txBody>
                  <a:tcPr marL="3779" marR="3779" marT="377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100.00%</a:t>
                      </a:r>
                    </a:p>
                  </a:txBody>
                  <a:tcPr marL="3779" marR="3779" marT="377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100.00%</a:t>
                      </a:r>
                    </a:p>
                  </a:txBody>
                  <a:tcPr marL="3779" marR="3779" marT="377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100.00%</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981840"/>
                  </a:ext>
                </a:extLst>
              </a:tr>
            </a:tbl>
          </a:graphicData>
        </a:graphic>
      </p:graphicFrame>
    </p:spTree>
    <p:extLst>
      <p:ext uri="{BB962C8B-B14F-4D97-AF65-F5344CB8AC3E}">
        <p14:creationId xmlns:p14="http://schemas.microsoft.com/office/powerpoint/2010/main" val="127963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4E024747-66C6-4A3A-AA78-FFED4BBEA39E}"/>
              </a:ext>
            </a:extLst>
          </p:cNvPr>
          <p:cNvGraphicFramePr>
            <a:graphicFrameLocks noGrp="1"/>
          </p:cNvGraphicFramePr>
          <p:nvPr>
            <p:extLst>
              <p:ext uri="{D42A27DB-BD31-4B8C-83A1-F6EECF244321}">
                <p14:modId xmlns:p14="http://schemas.microsoft.com/office/powerpoint/2010/main" val="2215410610"/>
              </p:ext>
            </p:extLst>
          </p:nvPr>
        </p:nvGraphicFramePr>
        <p:xfrm>
          <a:off x="1176632" y="228600"/>
          <a:ext cx="9762537" cy="4953010"/>
        </p:xfrm>
        <a:graphic>
          <a:graphicData uri="http://schemas.openxmlformats.org/drawingml/2006/table">
            <a:tbl>
              <a:tblPr/>
              <a:tblGrid>
                <a:gridCol w="6020316">
                  <a:extLst>
                    <a:ext uri="{9D8B030D-6E8A-4147-A177-3AD203B41FA5}">
                      <a16:colId xmlns:a16="http://schemas.microsoft.com/office/drawing/2014/main" val="751566876"/>
                    </a:ext>
                  </a:extLst>
                </a:gridCol>
                <a:gridCol w="1096407">
                  <a:extLst>
                    <a:ext uri="{9D8B030D-6E8A-4147-A177-3AD203B41FA5}">
                      <a16:colId xmlns:a16="http://schemas.microsoft.com/office/drawing/2014/main" val="3408686267"/>
                    </a:ext>
                  </a:extLst>
                </a:gridCol>
                <a:gridCol w="1135799">
                  <a:extLst>
                    <a:ext uri="{9D8B030D-6E8A-4147-A177-3AD203B41FA5}">
                      <a16:colId xmlns:a16="http://schemas.microsoft.com/office/drawing/2014/main" val="2831461409"/>
                    </a:ext>
                  </a:extLst>
                </a:gridCol>
                <a:gridCol w="1510015">
                  <a:extLst>
                    <a:ext uri="{9D8B030D-6E8A-4147-A177-3AD203B41FA5}">
                      <a16:colId xmlns:a16="http://schemas.microsoft.com/office/drawing/2014/main" val="1618035511"/>
                    </a:ext>
                  </a:extLst>
                </a:gridCol>
              </a:tblGrid>
              <a:tr h="271632">
                <a:tc>
                  <a:txBody>
                    <a:bodyPr/>
                    <a:lstStyle/>
                    <a:p>
                      <a:pPr algn="l" fontAlgn="b"/>
                      <a:r>
                        <a:rPr lang="en-US" sz="1500" b="1" i="0" u="none" strike="noStrike">
                          <a:solidFill>
                            <a:srgbClr val="002060"/>
                          </a:solidFill>
                          <a:effectLst/>
                          <a:latin typeface="Calibri" panose="020F0502020204030204" pitchFamily="34" charset="0"/>
                        </a:rPr>
                        <a:t>Top three diagnoses across years</a:t>
                      </a:r>
                    </a:p>
                  </a:txBody>
                  <a:tcPr marL="6573" marR="6573" marT="657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extLst>
                  <a:ext uri="{0D108BD9-81ED-4DB2-BD59-A6C34878D82A}">
                    <a16:rowId xmlns:a16="http://schemas.microsoft.com/office/drawing/2014/main" val="3956978958"/>
                  </a:ext>
                </a:extLst>
              </a:tr>
              <a:tr h="426536">
                <a:tc gridSpan="4">
                  <a:txBody>
                    <a:bodyPr/>
                    <a:lstStyle/>
                    <a:p>
                      <a:pPr algn="l" fontAlgn="b"/>
                      <a:r>
                        <a:rPr lang="en-US" sz="1200" b="0" i="0" u="none" strike="noStrike">
                          <a:solidFill>
                            <a:srgbClr val="002060"/>
                          </a:solidFill>
                          <a:effectLst/>
                          <a:latin typeface="Calibri" panose="020F0502020204030204" pitchFamily="34" charset="0"/>
                        </a:rPr>
                        <a:t>When top diagnoses were analyzed across years, looking at both the number of distinct clients and percentage of total reporting, the top 3 remained consistent. </a:t>
                      </a:r>
                    </a:p>
                  </a:txBody>
                  <a:tcPr marL="6573" marR="6573" marT="657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2077109"/>
                  </a:ext>
                </a:extLst>
              </a:tr>
              <a:tr h="237209">
                <a:tc>
                  <a:txBody>
                    <a:bodyPr/>
                    <a:lstStyle/>
                    <a:p>
                      <a:pPr algn="l" fontAlgn="b"/>
                      <a:r>
                        <a:rPr lang="en-US" sz="1200" b="0" i="0" u="none" strike="noStrike">
                          <a:solidFill>
                            <a:srgbClr val="000000"/>
                          </a:solidFill>
                          <a:effectLst/>
                          <a:latin typeface="Calibri" panose="020F0502020204030204" pitchFamily="34" charset="0"/>
                        </a:rPr>
                        <a:t> </a:t>
                      </a:r>
                    </a:p>
                  </a:txBody>
                  <a:tcPr marL="6573" marR="6573" marT="6573"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573" marR="6573" marT="6573"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573" marR="6573" marT="6573"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573" marR="6573" marT="6573" marB="0" anchor="b">
                    <a:lnL>
                      <a:noFill/>
                    </a:lnL>
                    <a:lnR>
                      <a:noFill/>
                    </a:lnR>
                    <a:lnT>
                      <a:noFill/>
                    </a:lnT>
                    <a:lnB>
                      <a:noFill/>
                    </a:lnB>
                    <a:solidFill>
                      <a:srgbClr val="FFFFFF"/>
                    </a:solidFill>
                  </a:tcPr>
                </a:tc>
                <a:extLst>
                  <a:ext uri="{0D108BD9-81ED-4DB2-BD59-A6C34878D82A}">
                    <a16:rowId xmlns:a16="http://schemas.microsoft.com/office/drawing/2014/main" val="586589080"/>
                  </a:ext>
                </a:extLst>
              </a:tr>
              <a:tr h="237209">
                <a:tc>
                  <a:txBody>
                    <a:bodyPr/>
                    <a:lstStyle/>
                    <a:p>
                      <a:pPr algn="l" fontAlgn="b"/>
                      <a:r>
                        <a:rPr lang="en-US" sz="1200" b="0" i="0" u="none" strike="noStrike">
                          <a:solidFill>
                            <a:srgbClr val="000000"/>
                          </a:solidFill>
                          <a:effectLst/>
                          <a:latin typeface="Calibri" panose="020F0502020204030204" pitchFamily="34" charset="0"/>
                        </a:rPr>
                        <a:t> </a:t>
                      </a:r>
                    </a:p>
                  </a:txBody>
                  <a:tcPr marL="6573" marR="6573" marT="657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200" b="0" i="0" u="none" strike="noStrike">
                          <a:solidFill>
                            <a:srgbClr val="000000"/>
                          </a:solidFill>
                          <a:effectLst/>
                          <a:latin typeface="Calibri" panose="020F0502020204030204" pitchFamily="34" charset="0"/>
                        </a:rPr>
                        <a:t>Pre-covid</a:t>
                      </a:r>
                    </a:p>
                  </a:txBody>
                  <a:tcPr marL="6573" marR="6573" marT="6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200" b="0" i="0" u="none" strike="noStrike">
                          <a:solidFill>
                            <a:srgbClr val="000000"/>
                          </a:solidFill>
                          <a:effectLst/>
                          <a:latin typeface="Calibri" panose="020F0502020204030204" pitchFamily="34" charset="0"/>
                        </a:rPr>
                        <a:t>During covid</a:t>
                      </a:r>
                    </a:p>
                  </a:txBody>
                  <a:tcPr marL="6573" marR="6573" marT="6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8599365"/>
                  </a:ext>
                </a:extLst>
              </a:tr>
              <a:tr h="237209">
                <a:tc>
                  <a:txBody>
                    <a:bodyPr/>
                    <a:lstStyle/>
                    <a:p>
                      <a:pPr algn="l" fontAlgn="b"/>
                      <a:r>
                        <a:rPr lang="en-US" sz="1200" b="1" i="0" u="none" strike="noStrike">
                          <a:solidFill>
                            <a:srgbClr val="000000"/>
                          </a:solidFill>
                          <a:effectLst/>
                          <a:latin typeface="Calibri" panose="020F0502020204030204" pitchFamily="34" charset="0"/>
                        </a:rPr>
                        <a:t>Primary Diagnosis</a:t>
                      </a:r>
                    </a:p>
                  </a:txBody>
                  <a:tcPr marL="6573" marR="6573" marT="657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CY2018</a:t>
                      </a:r>
                    </a:p>
                  </a:txBody>
                  <a:tcPr marL="6573" marR="6573" marT="657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CY2019</a:t>
                      </a:r>
                    </a:p>
                  </a:txBody>
                  <a:tcPr marL="6573" marR="6573" marT="657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CY2020</a:t>
                      </a:r>
                    </a:p>
                  </a:txBody>
                  <a:tcPr marL="6573" marR="6573" marT="6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861613"/>
                  </a:ext>
                </a:extLst>
              </a:tr>
              <a:tr h="219997">
                <a:tc>
                  <a:txBody>
                    <a:bodyPr/>
                    <a:lstStyle/>
                    <a:p>
                      <a:pPr algn="l" fontAlgn="b"/>
                      <a:r>
                        <a:rPr lang="en-US" sz="1100" b="0" i="0" u="none" strike="noStrike">
                          <a:solidFill>
                            <a:srgbClr val="000000"/>
                          </a:solidFill>
                          <a:effectLst/>
                          <a:latin typeface="Calibri" panose="020F0502020204030204" pitchFamily="34" charset="0"/>
                        </a:rPr>
                        <a:t>Mood [affective] disorders (F30–F39)</a:t>
                      </a:r>
                    </a:p>
                  </a:txBody>
                  <a:tcPr marL="6573" marR="6573" marT="657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51.01%</a:t>
                      </a:r>
                    </a:p>
                  </a:txBody>
                  <a:tcPr marL="6573" marR="6573" marT="657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47.93%</a:t>
                      </a:r>
                    </a:p>
                  </a:txBody>
                  <a:tcPr marL="6573" marR="6573" marT="657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47.23%</a:t>
                      </a:r>
                    </a:p>
                  </a:txBody>
                  <a:tcPr marL="6573" marR="6573" marT="6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83198009"/>
                  </a:ext>
                </a:extLst>
              </a:tr>
              <a:tr h="219997">
                <a:tc>
                  <a:txBody>
                    <a:bodyPr/>
                    <a:lstStyle/>
                    <a:p>
                      <a:pPr algn="l" fontAlgn="b"/>
                      <a:r>
                        <a:rPr lang="en-US" sz="1100" b="0" i="0" u="none" strike="noStrike">
                          <a:solidFill>
                            <a:srgbClr val="000000"/>
                          </a:solidFill>
                          <a:effectLst/>
                          <a:latin typeface="Calibri" panose="020F0502020204030204" pitchFamily="34" charset="0"/>
                        </a:rPr>
                        <a:t>Schizophrenia, schizotypal, delusional and other non-mood psychotic disorders (F20–F29)</a:t>
                      </a:r>
                    </a:p>
                  </a:txBody>
                  <a:tcPr marL="6573" marR="6573" marT="657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23.74%</a:t>
                      </a:r>
                    </a:p>
                  </a:txBody>
                  <a:tcPr marL="6573" marR="6573" marT="657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21.02%</a:t>
                      </a:r>
                    </a:p>
                  </a:txBody>
                  <a:tcPr marL="6573" marR="6573" marT="657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20.44%</a:t>
                      </a:r>
                    </a:p>
                  </a:txBody>
                  <a:tcPr marL="6573" marR="6573" marT="6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3333117"/>
                  </a:ext>
                </a:extLst>
              </a:tr>
              <a:tr h="219997">
                <a:tc>
                  <a:txBody>
                    <a:bodyPr/>
                    <a:lstStyle/>
                    <a:p>
                      <a:pPr algn="l" fontAlgn="b"/>
                      <a:r>
                        <a:rPr lang="en-US" sz="1100" b="0" i="0" u="none" strike="noStrike">
                          <a:solidFill>
                            <a:srgbClr val="000000"/>
                          </a:solidFill>
                          <a:effectLst/>
                          <a:latin typeface="Calibri" panose="020F0502020204030204" pitchFamily="34" charset="0"/>
                        </a:rPr>
                        <a:t>Anxiety, dissociative, stress-related, somatoform and other nonpsychotic mental disorders (F40–F48.9)</a:t>
                      </a:r>
                    </a:p>
                  </a:txBody>
                  <a:tcPr marL="6573" marR="6573" marT="657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17.91%</a:t>
                      </a:r>
                    </a:p>
                  </a:txBody>
                  <a:tcPr marL="6573" marR="6573" marT="657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18.33%</a:t>
                      </a:r>
                    </a:p>
                  </a:txBody>
                  <a:tcPr marL="6573" marR="6573" marT="657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20.15%</a:t>
                      </a:r>
                    </a:p>
                  </a:txBody>
                  <a:tcPr marL="6573" marR="6573" marT="6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53701234"/>
                  </a:ext>
                </a:extLst>
              </a:tr>
              <a:tr h="237209">
                <a:tc>
                  <a:txBody>
                    <a:bodyPr/>
                    <a:lstStyle/>
                    <a:p>
                      <a:pPr algn="l" fontAlgn="b"/>
                      <a:r>
                        <a:rPr lang="en-US" sz="1200" b="0" i="0" u="none" strike="noStrike">
                          <a:solidFill>
                            <a:srgbClr val="000000"/>
                          </a:solidFill>
                          <a:effectLst/>
                          <a:latin typeface="Calibri" panose="020F0502020204030204" pitchFamily="34" charset="0"/>
                        </a:rPr>
                        <a:t> </a:t>
                      </a:r>
                    </a:p>
                  </a:txBody>
                  <a:tcPr marL="6573" marR="6573" marT="65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573" marR="6573" marT="65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573" marR="6573" marT="65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573" marR="6573" marT="65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38177061"/>
                  </a:ext>
                </a:extLst>
              </a:tr>
              <a:tr h="236061">
                <a:tc>
                  <a:txBody>
                    <a:bodyPr/>
                    <a:lstStyle/>
                    <a:p>
                      <a:pPr algn="l" fontAlgn="b"/>
                      <a:endParaRPr lang="en-US" sz="11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extLst>
                  <a:ext uri="{0D108BD9-81ED-4DB2-BD59-A6C34878D82A}">
                    <a16:rowId xmlns:a16="http://schemas.microsoft.com/office/drawing/2014/main" val="3446761168"/>
                  </a:ext>
                </a:extLst>
              </a:tr>
              <a:tr h="219997">
                <a:tc>
                  <a:txBody>
                    <a:bodyPr/>
                    <a:lstStyle/>
                    <a:p>
                      <a:pPr algn="l" fontAlgn="b"/>
                      <a:r>
                        <a:rPr lang="en-US" sz="1100" b="0" i="0" u="none" strike="noStrike">
                          <a:solidFill>
                            <a:srgbClr val="000000"/>
                          </a:solidFill>
                          <a:effectLst/>
                          <a:latin typeface="Calibri" panose="020F0502020204030204" pitchFamily="34" charset="0"/>
                        </a:rPr>
                        <a:t> </a:t>
                      </a:r>
                    </a:p>
                  </a:txBody>
                  <a:tcPr marL="6573" marR="6573" marT="6573" marB="0" anchor="b">
                    <a:lnL>
                      <a:noFill/>
                    </a:lnL>
                    <a:lnR>
                      <a:noFill/>
                    </a:lnR>
                    <a:lnT>
                      <a:noFill/>
                    </a:lnT>
                    <a:lnB>
                      <a:noFill/>
                    </a:lnB>
                    <a:solidFill>
                      <a:srgbClr val="44546A"/>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573" marR="6573" marT="6573" marB="0" anchor="b">
                    <a:lnL>
                      <a:noFill/>
                    </a:lnL>
                    <a:lnR>
                      <a:noFill/>
                    </a:lnR>
                    <a:lnT>
                      <a:noFill/>
                    </a:lnT>
                    <a:lnB>
                      <a:noFill/>
                    </a:lnB>
                    <a:solidFill>
                      <a:srgbClr val="44546A"/>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573" marR="6573" marT="6573" marB="0" anchor="b">
                    <a:lnL>
                      <a:noFill/>
                    </a:lnL>
                    <a:lnR>
                      <a:noFill/>
                    </a:lnR>
                    <a:lnT>
                      <a:noFill/>
                    </a:lnT>
                    <a:lnB>
                      <a:noFill/>
                    </a:lnB>
                    <a:solidFill>
                      <a:srgbClr val="44546A"/>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573" marR="6573" marT="6573" marB="0" anchor="b">
                    <a:lnL>
                      <a:noFill/>
                    </a:lnL>
                    <a:lnR>
                      <a:noFill/>
                    </a:lnR>
                    <a:lnT>
                      <a:noFill/>
                    </a:lnT>
                    <a:lnB>
                      <a:noFill/>
                    </a:lnB>
                    <a:solidFill>
                      <a:srgbClr val="44546A"/>
                    </a:solidFill>
                  </a:tcPr>
                </a:tc>
                <a:extLst>
                  <a:ext uri="{0D108BD9-81ED-4DB2-BD59-A6C34878D82A}">
                    <a16:rowId xmlns:a16="http://schemas.microsoft.com/office/drawing/2014/main" val="2793977262"/>
                  </a:ext>
                </a:extLst>
              </a:tr>
              <a:tr h="236061">
                <a:tc>
                  <a:txBody>
                    <a:bodyPr/>
                    <a:lstStyle/>
                    <a:p>
                      <a:pPr algn="l" fontAlgn="b"/>
                      <a:endParaRPr lang="en-US" sz="11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extLst>
                  <a:ext uri="{0D108BD9-81ED-4DB2-BD59-A6C34878D82A}">
                    <a16:rowId xmlns:a16="http://schemas.microsoft.com/office/drawing/2014/main" val="2038931374"/>
                  </a:ext>
                </a:extLst>
              </a:tr>
              <a:tr h="271632">
                <a:tc>
                  <a:txBody>
                    <a:bodyPr/>
                    <a:lstStyle/>
                    <a:p>
                      <a:pPr algn="l" fontAlgn="b"/>
                      <a:r>
                        <a:rPr lang="en-US" sz="1500" b="1" i="0" u="none" strike="noStrike">
                          <a:solidFill>
                            <a:srgbClr val="002060"/>
                          </a:solidFill>
                          <a:effectLst/>
                          <a:latin typeface="Calibri" panose="020F0502020204030204" pitchFamily="34" charset="0"/>
                        </a:rPr>
                        <a:t>Service utilization across years</a:t>
                      </a:r>
                    </a:p>
                  </a:txBody>
                  <a:tcPr marL="6573" marR="6573" marT="657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extLst>
                  <a:ext uri="{0D108BD9-81ED-4DB2-BD59-A6C34878D82A}">
                    <a16:rowId xmlns:a16="http://schemas.microsoft.com/office/drawing/2014/main" val="3993491055"/>
                  </a:ext>
                </a:extLst>
              </a:tr>
              <a:tr h="237209">
                <a:tc gridSpan="4">
                  <a:txBody>
                    <a:bodyPr/>
                    <a:lstStyle/>
                    <a:p>
                      <a:pPr algn="l" fontAlgn="b"/>
                      <a:r>
                        <a:rPr lang="en-US" sz="1200" b="0" i="0" u="none" strike="noStrike">
                          <a:solidFill>
                            <a:srgbClr val="002060"/>
                          </a:solidFill>
                          <a:effectLst/>
                          <a:latin typeface="Calibri" panose="020F0502020204030204" pitchFamily="34" charset="0"/>
                        </a:rPr>
                        <a:t>Below are the top 3 services for each calendar year based on reviewing percent of total distinct clients reported. </a:t>
                      </a:r>
                    </a:p>
                  </a:txBody>
                  <a:tcPr marL="6573" marR="6573" marT="657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4085294"/>
                  </a:ext>
                </a:extLst>
              </a:tr>
              <a:tr h="259010">
                <a:tc>
                  <a:txBody>
                    <a:bodyPr/>
                    <a:lstStyle/>
                    <a:p>
                      <a:pPr algn="l" fontAlgn="b"/>
                      <a:endParaRPr lang="en-US" sz="1100" b="0" i="0" u="none" strike="noStrike">
                        <a:solidFill>
                          <a:srgbClr val="002060"/>
                        </a:solidFill>
                        <a:effectLst/>
                        <a:latin typeface="Calibri" panose="020F0502020204030204" pitchFamily="34" charset="0"/>
                      </a:endParaRPr>
                    </a:p>
                  </a:txBody>
                  <a:tcPr marL="6573" marR="6573" marT="657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573" marR="6573" marT="6573" marB="0" anchor="b">
                    <a:lnL>
                      <a:noFill/>
                    </a:lnL>
                    <a:lnR>
                      <a:noFill/>
                    </a:lnR>
                    <a:lnT>
                      <a:noFill/>
                    </a:lnT>
                    <a:lnB>
                      <a:noFill/>
                    </a:lnB>
                  </a:tcPr>
                </a:tc>
                <a:extLst>
                  <a:ext uri="{0D108BD9-81ED-4DB2-BD59-A6C34878D82A}">
                    <a16:rowId xmlns:a16="http://schemas.microsoft.com/office/drawing/2014/main" val="4294103879"/>
                  </a:ext>
                </a:extLst>
              </a:tr>
              <a:tr h="237209">
                <a:tc>
                  <a:txBody>
                    <a:bodyPr/>
                    <a:lstStyle/>
                    <a:p>
                      <a:pPr algn="l" fontAlgn="b"/>
                      <a:endParaRPr lang="en-US" sz="1100" b="0" i="0" u="none" strike="noStrike">
                        <a:solidFill>
                          <a:srgbClr val="000000"/>
                        </a:solidFill>
                        <a:effectLst/>
                        <a:latin typeface="Calibri" panose="020F0502020204030204" pitchFamily="34" charset="0"/>
                      </a:endParaRPr>
                    </a:p>
                  </a:txBody>
                  <a:tcPr marL="6573" marR="6573" marT="657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200" b="0" i="0" u="none" strike="noStrike">
                          <a:solidFill>
                            <a:srgbClr val="000000"/>
                          </a:solidFill>
                          <a:effectLst/>
                          <a:latin typeface="Calibri" panose="020F0502020204030204" pitchFamily="34" charset="0"/>
                        </a:rPr>
                        <a:t>Pre-covid</a:t>
                      </a:r>
                    </a:p>
                  </a:txBody>
                  <a:tcPr marL="6573" marR="6573" marT="6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panose="020F0502020204030204" pitchFamily="34" charset="0"/>
                        </a:rPr>
                        <a:t>During covid</a:t>
                      </a:r>
                    </a:p>
                  </a:txBody>
                  <a:tcPr marL="6573" marR="6573" marT="6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648330"/>
                  </a:ext>
                </a:extLst>
              </a:tr>
              <a:tr h="237209">
                <a:tc>
                  <a:txBody>
                    <a:bodyPr/>
                    <a:lstStyle/>
                    <a:p>
                      <a:pPr algn="l" fontAlgn="b"/>
                      <a:r>
                        <a:rPr lang="en-US" sz="1200" b="1" i="0" u="none" strike="noStrike">
                          <a:solidFill>
                            <a:srgbClr val="000000"/>
                          </a:solidFill>
                          <a:effectLst/>
                          <a:latin typeface="Calibri" panose="020F0502020204030204" pitchFamily="34" charset="0"/>
                        </a:rPr>
                        <a:t>Service </a:t>
                      </a:r>
                    </a:p>
                  </a:txBody>
                  <a:tcPr marL="6573" marR="6573" marT="657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CY2018</a:t>
                      </a:r>
                    </a:p>
                  </a:txBody>
                  <a:tcPr marL="6573" marR="6573" marT="657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CY2019</a:t>
                      </a:r>
                    </a:p>
                  </a:txBody>
                  <a:tcPr marL="6573" marR="6573" marT="657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CY2020</a:t>
                      </a:r>
                    </a:p>
                  </a:txBody>
                  <a:tcPr marL="6573" marR="6573" marT="6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016465"/>
                  </a:ext>
                </a:extLst>
              </a:tr>
              <a:tr h="237209">
                <a:tc>
                  <a:txBody>
                    <a:bodyPr/>
                    <a:lstStyle/>
                    <a:p>
                      <a:pPr algn="l" fontAlgn="b"/>
                      <a:r>
                        <a:rPr lang="en-US" sz="1100" b="0" i="0" u="none" strike="noStrike">
                          <a:solidFill>
                            <a:srgbClr val="000000"/>
                          </a:solidFill>
                          <a:effectLst/>
                          <a:latin typeface="Calibri" panose="020F0502020204030204" pitchFamily="34" charset="0"/>
                        </a:rPr>
                        <a:t>ARMHS: Adult Rehabilitative Mental Health Services</a:t>
                      </a:r>
                    </a:p>
                  </a:txBody>
                  <a:tcPr marL="6573" marR="6573" marT="657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rPr>
                        <a:t>40.26%</a:t>
                      </a:r>
                    </a:p>
                  </a:txBody>
                  <a:tcPr marL="6573" marR="6573" marT="657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rPr>
                        <a:t>38.06%</a:t>
                      </a:r>
                    </a:p>
                  </a:txBody>
                  <a:tcPr marL="6573" marR="6573" marT="657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rPr>
                        <a:t>40.03%</a:t>
                      </a:r>
                    </a:p>
                  </a:txBody>
                  <a:tcPr marL="6573" marR="6573" marT="6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567120260"/>
                  </a:ext>
                </a:extLst>
              </a:tr>
              <a:tr h="237209">
                <a:tc>
                  <a:txBody>
                    <a:bodyPr/>
                    <a:lstStyle/>
                    <a:p>
                      <a:pPr algn="l" fontAlgn="b"/>
                      <a:r>
                        <a:rPr lang="en-US" sz="1100" b="0" i="0" u="none" strike="noStrike">
                          <a:solidFill>
                            <a:srgbClr val="000000"/>
                          </a:solidFill>
                          <a:effectLst/>
                          <a:latin typeface="Calibri" panose="020F0502020204030204" pitchFamily="34" charset="0"/>
                        </a:rPr>
                        <a:t>MH-TCM: Mental Health Targeted Case Management</a:t>
                      </a:r>
                    </a:p>
                  </a:txBody>
                  <a:tcPr marL="6573" marR="6573" marT="657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34.52%</a:t>
                      </a:r>
                    </a:p>
                  </a:txBody>
                  <a:tcPr marL="6573" marR="6573" marT="657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33.50%</a:t>
                      </a:r>
                    </a:p>
                  </a:txBody>
                  <a:tcPr marL="6573" marR="6573" marT="657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33.31%</a:t>
                      </a:r>
                    </a:p>
                  </a:txBody>
                  <a:tcPr marL="6573" marR="6573" marT="6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22978620"/>
                  </a:ext>
                </a:extLst>
              </a:tr>
              <a:tr h="237209">
                <a:tc>
                  <a:txBody>
                    <a:bodyPr/>
                    <a:lstStyle/>
                    <a:p>
                      <a:pPr algn="l" fontAlgn="b"/>
                      <a:r>
                        <a:rPr lang="en-US" sz="1100" b="0" i="0" u="none" strike="noStrike">
                          <a:solidFill>
                            <a:srgbClr val="000000"/>
                          </a:solidFill>
                          <a:effectLst/>
                          <a:latin typeface="Calibri" panose="020F0502020204030204" pitchFamily="34" charset="0"/>
                        </a:rPr>
                        <a:t>CSP (Community Support Program Services)</a:t>
                      </a:r>
                    </a:p>
                  </a:txBody>
                  <a:tcPr marL="6573" marR="6573" marT="657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rPr>
                        <a:t>14.21%</a:t>
                      </a:r>
                    </a:p>
                  </a:txBody>
                  <a:tcPr marL="6573" marR="6573" marT="657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rPr>
                        <a:t>14.83%</a:t>
                      </a:r>
                    </a:p>
                  </a:txBody>
                  <a:tcPr marL="6573" marR="6573" marT="657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dirty="0">
                          <a:solidFill>
                            <a:srgbClr val="000000"/>
                          </a:solidFill>
                          <a:effectLst/>
                          <a:latin typeface="Calibri" panose="020F0502020204030204" pitchFamily="34" charset="0"/>
                        </a:rPr>
                        <a:t>13.27%</a:t>
                      </a:r>
                    </a:p>
                  </a:txBody>
                  <a:tcPr marL="6573" marR="6573" marT="6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9963325"/>
                  </a:ext>
                </a:extLst>
              </a:tr>
            </a:tbl>
          </a:graphicData>
        </a:graphic>
      </p:graphicFrame>
    </p:spTree>
    <p:extLst>
      <p:ext uri="{BB962C8B-B14F-4D97-AF65-F5344CB8AC3E}">
        <p14:creationId xmlns:p14="http://schemas.microsoft.com/office/powerpoint/2010/main" val="81702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B62605A3-6BB0-4905-B533-663D6AB1DFF8}"/>
              </a:ext>
            </a:extLst>
          </p:cNvPr>
          <p:cNvGraphicFramePr>
            <a:graphicFrameLocks noGrp="1"/>
          </p:cNvGraphicFramePr>
          <p:nvPr>
            <p:extLst>
              <p:ext uri="{D42A27DB-BD31-4B8C-83A1-F6EECF244321}">
                <p14:modId xmlns:p14="http://schemas.microsoft.com/office/powerpoint/2010/main" val="1526589540"/>
              </p:ext>
            </p:extLst>
          </p:nvPr>
        </p:nvGraphicFramePr>
        <p:xfrm>
          <a:off x="1171575" y="228600"/>
          <a:ext cx="9656310" cy="5124460"/>
        </p:xfrm>
        <a:graphic>
          <a:graphicData uri="http://schemas.openxmlformats.org/drawingml/2006/table">
            <a:tbl>
              <a:tblPr/>
              <a:tblGrid>
                <a:gridCol w="510230">
                  <a:extLst>
                    <a:ext uri="{9D8B030D-6E8A-4147-A177-3AD203B41FA5}">
                      <a16:colId xmlns:a16="http://schemas.microsoft.com/office/drawing/2014/main" val="2937836043"/>
                    </a:ext>
                  </a:extLst>
                </a:gridCol>
                <a:gridCol w="5076266">
                  <a:extLst>
                    <a:ext uri="{9D8B030D-6E8A-4147-A177-3AD203B41FA5}">
                      <a16:colId xmlns:a16="http://schemas.microsoft.com/office/drawing/2014/main" val="3275233784"/>
                    </a:ext>
                  </a:extLst>
                </a:gridCol>
                <a:gridCol w="1277837">
                  <a:extLst>
                    <a:ext uri="{9D8B030D-6E8A-4147-A177-3AD203B41FA5}">
                      <a16:colId xmlns:a16="http://schemas.microsoft.com/office/drawing/2014/main" val="2506882054"/>
                    </a:ext>
                  </a:extLst>
                </a:gridCol>
                <a:gridCol w="1277837">
                  <a:extLst>
                    <a:ext uri="{9D8B030D-6E8A-4147-A177-3AD203B41FA5}">
                      <a16:colId xmlns:a16="http://schemas.microsoft.com/office/drawing/2014/main" val="2504626762"/>
                    </a:ext>
                  </a:extLst>
                </a:gridCol>
                <a:gridCol w="1514140">
                  <a:extLst>
                    <a:ext uri="{9D8B030D-6E8A-4147-A177-3AD203B41FA5}">
                      <a16:colId xmlns:a16="http://schemas.microsoft.com/office/drawing/2014/main" val="1143189521"/>
                    </a:ext>
                  </a:extLst>
                </a:gridCol>
              </a:tblGrid>
              <a:tr h="210489">
                <a:tc gridSpan="4">
                  <a:txBody>
                    <a:bodyPr/>
                    <a:lstStyle/>
                    <a:p>
                      <a:pPr algn="l" fontAlgn="b"/>
                      <a:r>
                        <a:rPr lang="en-US" sz="1100" b="1" i="0" u="none" strike="noStrike">
                          <a:solidFill>
                            <a:srgbClr val="002060"/>
                          </a:solidFill>
                          <a:effectLst/>
                          <a:latin typeface="Calibri" panose="020F0502020204030204" pitchFamily="34" charset="0"/>
                        </a:rPr>
                        <a:t>Top service use across grant programs - all 10 counties in CREST combined</a:t>
                      </a:r>
                    </a:p>
                  </a:txBody>
                  <a:tcPr marL="3790" marR="3790" marT="379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extLst>
                  <a:ext uri="{0D108BD9-81ED-4DB2-BD59-A6C34878D82A}">
                    <a16:rowId xmlns:a16="http://schemas.microsoft.com/office/drawing/2014/main" val="3315720892"/>
                  </a:ext>
                </a:extLst>
              </a:tr>
              <a:tr h="170249">
                <a:tc gridSpan="5">
                  <a:txBody>
                    <a:bodyPr/>
                    <a:lstStyle/>
                    <a:p>
                      <a:pPr algn="l" fontAlgn="b"/>
                      <a:r>
                        <a:rPr lang="en-US" sz="900" b="0" i="0" u="none" strike="noStrike">
                          <a:solidFill>
                            <a:srgbClr val="002060"/>
                          </a:solidFill>
                          <a:effectLst/>
                          <a:latin typeface="Calibri" panose="020F0502020204030204" pitchFamily="34" charset="0"/>
                        </a:rPr>
                        <a:t>The data below represent the program treatment/service data for all 10 CREST counties combined, based on the percent of total distinct clients.</a:t>
                      </a:r>
                    </a:p>
                  </a:txBody>
                  <a:tcPr marL="3790" marR="3790" marT="379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7867151"/>
                  </a:ext>
                </a:extLst>
              </a:tr>
              <a:tr h="170249">
                <a:tc gridSpan="2">
                  <a:txBody>
                    <a:bodyPr/>
                    <a:lstStyle/>
                    <a:p>
                      <a:pPr algn="l" fontAlgn="b"/>
                      <a:r>
                        <a:rPr lang="en-US" sz="900" b="0" i="0" u="none" strike="noStrike">
                          <a:solidFill>
                            <a:srgbClr val="002060"/>
                          </a:solidFill>
                          <a:effectLst/>
                          <a:latin typeface="Calibri" panose="020F0502020204030204" pitchFamily="34" charset="0"/>
                        </a:rPr>
                        <a:t>Percentages in bold indicate the top 3 per calendar year.</a:t>
                      </a:r>
                    </a:p>
                  </a:txBody>
                  <a:tcPr marL="3790" marR="3790" marT="379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extLst>
                  <a:ext uri="{0D108BD9-81ED-4DB2-BD59-A6C34878D82A}">
                    <a16:rowId xmlns:a16="http://schemas.microsoft.com/office/drawing/2014/main" val="884552384"/>
                  </a:ext>
                </a:extLst>
              </a:tr>
              <a:tr h="14699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332416"/>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900" b="0" i="0" u="none" strike="noStrike">
                          <a:solidFill>
                            <a:srgbClr val="000000"/>
                          </a:solidFill>
                          <a:effectLst/>
                          <a:latin typeface="Calibri" panose="020F0502020204030204" pitchFamily="34" charset="0"/>
                        </a:rPr>
                        <a:t>Pre-covid</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During covid</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498230"/>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1" i="0" u="none" strike="noStrike">
                          <a:solidFill>
                            <a:srgbClr val="002060"/>
                          </a:solidFill>
                          <a:effectLst/>
                          <a:latin typeface="Calibri" panose="020F0502020204030204" pitchFamily="34" charset="0"/>
                        </a:rPr>
                        <a:t>Service</a:t>
                      </a:r>
                    </a:p>
                  </a:txBody>
                  <a:tcPr marL="3790" marR="3790" marT="37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2060"/>
                          </a:solidFill>
                          <a:effectLst/>
                          <a:latin typeface="Calibri" panose="020F0502020204030204" pitchFamily="34" charset="0"/>
                        </a:rPr>
                        <a:t>CY2018</a:t>
                      </a:r>
                    </a:p>
                  </a:txBody>
                  <a:tcPr marL="3790" marR="3790" marT="37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2060"/>
                          </a:solidFill>
                          <a:effectLst/>
                          <a:latin typeface="Calibri" panose="020F0502020204030204" pitchFamily="34" charset="0"/>
                        </a:rPr>
                        <a:t>CY2019</a:t>
                      </a:r>
                    </a:p>
                  </a:txBody>
                  <a:tcPr marL="3790" marR="3790" marT="37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2060"/>
                          </a:solidFill>
                          <a:effectLst/>
                          <a:latin typeface="Calibri" panose="020F0502020204030204" pitchFamily="34" charset="0"/>
                        </a:rPr>
                        <a:t>CY2020</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180427"/>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ARMHS: Adult Rehabilitative Mental Health Services</a:t>
                      </a:r>
                    </a:p>
                  </a:txBody>
                  <a:tcPr marL="3790" marR="3790" marT="379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900" b="1" i="0" u="none" strike="noStrike">
                          <a:solidFill>
                            <a:srgbClr val="000000"/>
                          </a:solidFill>
                          <a:effectLst/>
                          <a:latin typeface="Calibri" panose="020F0502020204030204" pitchFamily="34" charset="0"/>
                        </a:rPr>
                        <a:t>42.93%</a:t>
                      </a:r>
                    </a:p>
                  </a:txBody>
                  <a:tcPr marL="3790" marR="3790" marT="379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900" b="1" i="0" u="none" strike="noStrike">
                          <a:solidFill>
                            <a:srgbClr val="000000"/>
                          </a:solidFill>
                          <a:effectLst/>
                          <a:latin typeface="Calibri" panose="020F0502020204030204" pitchFamily="34" charset="0"/>
                        </a:rPr>
                        <a:t>35.70%</a:t>
                      </a:r>
                    </a:p>
                  </a:txBody>
                  <a:tcPr marL="3790" marR="3790" marT="379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900" b="1" i="0" u="none" strike="noStrike">
                          <a:solidFill>
                            <a:srgbClr val="000000"/>
                          </a:solidFill>
                          <a:effectLst/>
                          <a:latin typeface="Calibri" panose="020F0502020204030204" pitchFamily="34" charset="0"/>
                        </a:rPr>
                        <a:t>42.03%</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693431117"/>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Medication Management</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27.13%</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35.57%</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28.01%</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5968655"/>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MH-TCM: Mental Health Targeted Case Management</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23.31%</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900" b="1" i="0" u="none" strike="noStrike">
                          <a:solidFill>
                            <a:srgbClr val="000000"/>
                          </a:solidFill>
                          <a:effectLst/>
                          <a:latin typeface="Calibri" panose="020F0502020204030204" pitchFamily="34" charset="0"/>
                        </a:rPr>
                        <a:t>30.56%</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1" i="0" u="none" strike="noStrike">
                          <a:solidFill>
                            <a:srgbClr val="000000"/>
                          </a:solidFill>
                          <a:effectLst/>
                          <a:latin typeface="Calibri" panose="020F0502020204030204" pitchFamily="34" charset="0"/>
                        </a:rPr>
                        <a:t>31.69%</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52998672"/>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Outpatient Psychotherapy</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38.75%</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26.55%</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17.90%</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91919958"/>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CSP (Community Support Program Services)</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0.96%</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9.55%</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8.79%</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353905515"/>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Diagnostic Assessment</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8.78%</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4.50%</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5.73%</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22027410"/>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Housing  with Supportive Services</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3.90%</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4.14%</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6.27%</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933181112"/>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IRTS: Intensive Residential Treatment Services</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4.36%</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3.86%</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4.21%</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64598441"/>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State-Operated Inpatient</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4.18%</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3.61%</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3.48%</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284963027"/>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DBT: Dialectical Behavior Therapy IOP</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1.49%</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3.53%</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4.52%</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5097933"/>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Crisis Residential</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1.59%</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2.49%</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1.94%</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763035966"/>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Tenancy Sustaining Services</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1.20%</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1.04%</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3.57%</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4942258"/>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BHH: Behavioral Health Homes</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4.00%</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0.03%</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697269089"/>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ACT: Assertive Community Treatment</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0.78%</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1.17%</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1.29%</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51722026"/>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Housing Transition Services (HWS)</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0.81%</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0.36%</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0.0093</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38314116"/>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Whatever It Takes Grant</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0.11%</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0.74%</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0.59%</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71682141"/>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Peer Support Services</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0.46%</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0.28%</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0.56%</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138592002"/>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Outreach Services (HWS)</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0.50%</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0.13%</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0.11%</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18761951"/>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General Case Management</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0.25%</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0.08%</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0.03%</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083308638"/>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Supported Employment</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0.0007</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0.05%</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0.08%</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20318896"/>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Mental Health Innovations Grant</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0.10%</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0.03%</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65583461"/>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Day Treatment (Children's or Adult)</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0.04%</a:t>
                      </a:r>
                    </a:p>
                  </a:txBody>
                  <a:tcPr marL="3790" marR="3790" marT="37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0.03%</a:t>
                      </a:r>
                    </a:p>
                  </a:txBody>
                  <a:tcPr marL="3790" marR="3790" marT="37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0.03%</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57291747"/>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Youth ACT</a:t>
                      </a:r>
                    </a:p>
                  </a:txBody>
                  <a:tcPr marL="3790" marR="3790" marT="379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0.04%</a:t>
                      </a:r>
                    </a:p>
                  </a:txBody>
                  <a:tcPr marL="3790" marR="3790" marT="379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3790" marR="3790" marT="379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69655742"/>
                  </a:ext>
                </a:extLst>
              </a:tr>
              <a:tr h="170249">
                <a:tc>
                  <a:txBody>
                    <a:bodyPr/>
                    <a:lstStyle/>
                    <a:p>
                      <a:pPr algn="l" fontAlgn="b"/>
                      <a:endParaRPr lang="en-US" sz="900" b="0" i="0" u="none" strike="noStrike">
                        <a:solidFill>
                          <a:srgbClr val="000000"/>
                        </a:solidFill>
                        <a:effectLst/>
                        <a:latin typeface="Calibri" panose="020F0502020204030204" pitchFamily="34" charset="0"/>
                      </a:endParaRPr>
                    </a:p>
                  </a:txBody>
                  <a:tcPr marL="3790" marR="3790" marT="379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Grand Total</a:t>
                      </a:r>
                    </a:p>
                  </a:txBody>
                  <a:tcPr marL="3790" marR="3790" marT="379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100.00%</a:t>
                      </a:r>
                    </a:p>
                  </a:txBody>
                  <a:tcPr marL="3790" marR="3790" marT="379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100.00%</a:t>
                      </a:r>
                    </a:p>
                  </a:txBody>
                  <a:tcPr marL="3790" marR="3790" marT="379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100.00%</a:t>
                      </a:r>
                    </a:p>
                  </a:txBody>
                  <a:tcPr marL="3790" marR="3790" marT="3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114836"/>
                  </a:ext>
                </a:extLst>
              </a:tr>
            </a:tbl>
          </a:graphicData>
        </a:graphic>
      </p:graphicFrame>
    </p:spTree>
    <p:extLst>
      <p:ext uri="{BB962C8B-B14F-4D97-AF65-F5344CB8AC3E}">
        <p14:creationId xmlns:p14="http://schemas.microsoft.com/office/powerpoint/2010/main" val="284183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E80213A8-35A6-4B8B-86A5-17EF46F4628C}"/>
              </a:ext>
            </a:extLst>
          </p:cNvPr>
          <p:cNvPicPr>
            <a:picLocks noChangeAspect="1"/>
          </p:cNvPicPr>
          <p:nvPr/>
        </p:nvPicPr>
        <p:blipFill rotWithShape="1">
          <a:blip r:embed="rId2"/>
          <a:srcRect l="9271" t="19608" r="14271"/>
          <a:stretch/>
        </p:blipFill>
        <p:spPr>
          <a:xfrm>
            <a:off x="1634781" y="228600"/>
            <a:ext cx="8846238" cy="4953000"/>
          </a:xfrm>
          <a:prstGeom prst="rect">
            <a:avLst/>
          </a:prstGeom>
        </p:spPr>
      </p:pic>
    </p:spTree>
    <p:extLst>
      <p:ext uri="{BB962C8B-B14F-4D97-AF65-F5344CB8AC3E}">
        <p14:creationId xmlns:p14="http://schemas.microsoft.com/office/powerpoint/2010/main" val="252563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4EC5955E-86E1-4CF0-82E2-67A6FEAE7522}"/>
              </a:ext>
            </a:extLst>
          </p:cNvPr>
          <p:cNvPicPr>
            <a:picLocks noChangeAspect="1"/>
          </p:cNvPicPr>
          <p:nvPr/>
        </p:nvPicPr>
        <p:blipFill rotWithShape="1">
          <a:blip r:embed="rId2"/>
          <a:srcRect l="9584" t="18823" r="14479" b="1373"/>
          <a:stretch/>
        </p:blipFill>
        <p:spPr>
          <a:xfrm>
            <a:off x="1632552" y="228600"/>
            <a:ext cx="8850696" cy="4953000"/>
          </a:xfrm>
          <a:prstGeom prst="rect">
            <a:avLst/>
          </a:prstGeom>
        </p:spPr>
      </p:pic>
    </p:spTree>
    <p:extLst>
      <p:ext uri="{BB962C8B-B14F-4D97-AF65-F5344CB8AC3E}">
        <p14:creationId xmlns:p14="http://schemas.microsoft.com/office/powerpoint/2010/main" val="1371179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2956</TotalTime>
  <Words>1228</Words>
  <Application>Microsoft Office PowerPoint</Application>
  <PresentationFormat>Widescreen</PresentationFormat>
  <Paragraphs>304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CREST November 21</vt:lpstr>
      <vt:lpstr>AGENDA</vt:lpstr>
      <vt:lpstr>MDH Suicide Prevention</vt:lpstr>
      <vt:lpstr>Data Reports </vt:lpstr>
      <vt:lpstr>PowerPoint Presentation</vt:lpstr>
      <vt:lpstr>PowerPoint Presentation</vt:lpstr>
      <vt:lpstr>PowerPoint Presentation</vt:lpstr>
      <vt:lpstr>PowerPoint Presentation</vt:lpstr>
      <vt:lpstr>PowerPoint Presentation</vt:lpstr>
      <vt:lpstr>PowerPoint Presentation</vt:lpstr>
      <vt:lpstr>SERCC Data</vt:lpstr>
      <vt:lpstr>PowerPoint Presentation</vt:lpstr>
      <vt:lpstr>PowerPoint Presentation</vt:lpstr>
      <vt:lpstr>PowerPoint Presentation</vt:lpstr>
      <vt:lpstr>Strategic Planning Goals</vt:lpstr>
      <vt:lpstr>Still to come</vt:lpstr>
      <vt:lpstr>AMHI Reform</vt:lpstr>
      <vt:lpstr>PowerPoint Presentation</vt:lpstr>
      <vt:lpstr>What is Rural?</vt:lpstr>
      <vt:lpstr>Area Deprivation Index (income, education, employment, and housing quality)</vt:lpstr>
      <vt:lpstr>  What is the timeline?  </vt:lpstr>
      <vt:lpstr>Anything else?</vt:lpstr>
      <vt:lpstr>Budget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CREST November 21</dc:title>
  <dc:creator>Timothy</dc:creator>
  <cp:lastModifiedBy>Hunter Timothy</cp:lastModifiedBy>
  <cp:revision>15</cp:revision>
  <dcterms:created xsi:type="dcterms:W3CDTF">2021-11-10T15:07:01Z</dcterms:created>
  <dcterms:modified xsi:type="dcterms:W3CDTF">2021-11-16T19:28:34Z</dcterms:modified>
</cp:coreProperties>
</file>